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00" y="-78"/>
      </p:cViewPr>
      <p:guideLst>
        <p:guide orient="horz" pos="618"/>
        <p:guide pos="249"/>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40114E-4A53-4F31-BE60-FBDBA0E3685F}" type="datetimeFigureOut">
              <a:rPr lang="en-GB" smtClean="0"/>
              <a:t>23/10/2014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4318C-06CB-478A-B1CA-3A56AD6E283C}"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r>
              <a:rPr lang="en-GB" smtClean="0"/>
              <a:t>http://en.wikipedia.org/wiki/Hypothermia#Signs_and_symptoms</a:t>
            </a:r>
          </a:p>
          <a:p>
            <a:pPr eaLnBrk="1" hangingPunct="1"/>
            <a:endParaRPr lang="en-GB" smtClean="0"/>
          </a:p>
          <a:p>
            <a:pPr eaLnBrk="1" hangingPunct="1"/>
            <a:endParaRPr lang="en-GB" smtClean="0"/>
          </a:p>
        </p:txBody>
      </p:sp>
      <p:sp>
        <p:nvSpPr>
          <p:cNvPr id="235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40C2430-61AB-4D3D-80C3-203AD4F7B442}" type="slidenum">
              <a:rPr lang="en-US" sz="1200"/>
              <a:pPr algn="r" eaLnBrk="0" hangingPunct="0"/>
              <a:t>10</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lnSpc>
                <a:spcPct val="80000"/>
              </a:lnSpc>
            </a:pPr>
            <a:r>
              <a:rPr lang="en-GB" sz="900" smtClean="0"/>
              <a:t>Heat exhaustion is a milder form of heat-related illness that can develop after several days of exposure to high temperatures and inadequate or unbalanced replacement of fluids. Those most prone to heat exhaustion are elderly people, people with high blood pressure, and people working or exercising in a hot environment. </a:t>
            </a:r>
          </a:p>
          <a:p>
            <a:pPr eaLnBrk="1" hangingPunct="1">
              <a:lnSpc>
                <a:spcPct val="80000"/>
              </a:lnSpc>
            </a:pPr>
            <a:r>
              <a:rPr lang="en-GB" sz="900" smtClean="0"/>
              <a:t>Heat exhaustion symptoms</a:t>
            </a:r>
          </a:p>
          <a:p>
            <a:pPr eaLnBrk="1" hangingPunct="1">
              <a:lnSpc>
                <a:spcPct val="80000"/>
              </a:lnSpc>
            </a:pPr>
            <a:r>
              <a:rPr lang="en-GB" sz="900" smtClean="0"/>
              <a:t>Warning signs of heat exhaustion include: </a:t>
            </a:r>
          </a:p>
          <a:p>
            <a:pPr eaLnBrk="1" hangingPunct="1">
              <a:lnSpc>
                <a:spcPct val="80000"/>
              </a:lnSpc>
            </a:pPr>
            <a:r>
              <a:rPr lang="en-GB" sz="900" smtClean="0"/>
              <a:t>heavy sweating</a:t>
            </a:r>
            <a:br>
              <a:rPr lang="en-GB" sz="900" smtClean="0"/>
            </a:br>
            <a:r>
              <a:rPr lang="en-GB" sz="900" smtClean="0"/>
              <a:t>paleness </a:t>
            </a:r>
            <a:br>
              <a:rPr lang="en-GB" sz="900" smtClean="0"/>
            </a:br>
            <a:r>
              <a:rPr lang="en-GB" sz="900" smtClean="0"/>
              <a:t>muscle cramps </a:t>
            </a:r>
            <a:br>
              <a:rPr lang="en-GB" sz="900" smtClean="0"/>
            </a:br>
            <a:r>
              <a:rPr lang="en-GB" sz="900" smtClean="0"/>
              <a:t>tiredness </a:t>
            </a:r>
            <a:br>
              <a:rPr lang="en-GB" sz="900" smtClean="0"/>
            </a:br>
            <a:r>
              <a:rPr lang="en-GB" sz="900" smtClean="0"/>
              <a:t>weakness </a:t>
            </a:r>
            <a:br>
              <a:rPr lang="en-GB" sz="900" smtClean="0"/>
            </a:br>
            <a:r>
              <a:rPr lang="en-GB" sz="900" smtClean="0"/>
              <a:t>dizziness </a:t>
            </a:r>
            <a:br>
              <a:rPr lang="en-GB" sz="900" smtClean="0"/>
            </a:br>
            <a:r>
              <a:rPr lang="en-GB" sz="900" smtClean="0"/>
              <a:t>headache </a:t>
            </a:r>
          </a:p>
          <a:p>
            <a:pPr eaLnBrk="1" hangingPunct="1">
              <a:lnSpc>
                <a:spcPct val="80000"/>
              </a:lnSpc>
            </a:pPr>
            <a:r>
              <a:rPr lang="en-GB" sz="900" smtClean="0"/>
              <a:t>nausea or vomiting </a:t>
            </a:r>
            <a:br>
              <a:rPr lang="en-GB" sz="900" smtClean="0"/>
            </a:br>
            <a:r>
              <a:rPr lang="en-GB" sz="900" smtClean="0"/>
              <a:t>fainting</a:t>
            </a:r>
          </a:p>
          <a:p>
            <a:pPr eaLnBrk="1" hangingPunct="1">
              <a:lnSpc>
                <a:spcPct val="80000"/>
              </a:lnSpc>
            </a:pPr>
            <a:r>
              <a:rPr lang="en-GB" sz="900" smtClean="0"/>
              <a:t>The skin may be cool and moist. The victim's pulse rate will be fast and weak, and breathing will be fast and shallow. </a:t>
            </a:r>
          </a:p>
          <a:p>
            <a:pPr eaLnBrk="1" hangingPunct="1">
              <a:lnSpc>
                <a:spcPct val="80000"/>
              </a:lnSpc>
            </a:pPr>
            <a:endParaRPr lang="en-GB" sz="900" smtClean="0"/>
          </a:p>
          <a:p>
            <a:pPr eaLnBrk="1" hangingPunct="1">
              <a:lnSpc>
                <a:spcPct val="80000"/>
              </a:lnSpc>
            </a:pPr>
            <a:r>
              <a:rPr lang="en-GB" sz="900" smtClean="0"/>
              <a:t>However, some individuals can develop symptoms of heat stroke suddenly and rapidly without warning. </a:t>
            </a:r>
          </a:p>
          <a:p>
            <a:pPr eaLnBrk="1" hangingPunct="1">
              <a:lnSpc>
                <a:spcPct val="80000"/>
              </a:lnSpc>
            </a:pPr>
            <a:r>
              <a:rPr lang="en-GB" sz="900" smtClean="0"/>
              <a:t>Different people may have different symptoms and signs of heat stroke. But common symptoms and signs of heat stroke include</a:t>
            </a:r>
          </a:p>
          <a:p>
            <a:pPr eaLnBrk="1" hangingPunct="1">
              <a:lnSpc>
                <a:spcPct val="80000"/>
              </a:lnSpc>
            </a:pPr>
            <a:r>
              <a:rPr lang="en-GB" sz="900" smtClean="0"/>
              <a:t>high body temperature</a:t>
            </a:r>
            <a:br>
              <a:rPr lang="en-GB" sz="900" smtClean="0"/>
            </a:br>
            <a:r>
              <a:rPr lang="en-GB" sz="900" smtClean="0"/>
              <a:t>the absence of sweating, with hot red or flushed dry skin </a:t>
            </a:r>
            <a:br>
              <a:rPr lang="en-GB" sz="900" smtClean="0"/>
            </a:br>
            <a:r>
              <a:rPr lang="en-GB" sz="900" smtClean="0"/>
              <a:t>rapid pulse </a:t>
            </a:r>
            <a:br>
              <a:rPr lang="en-GB" sz="900" smtClean="0"/>
            </a:br>
            <a:r>
              <a:rPr lang="en-GB" sz="900" smtClean="0"/>
              <a:t>difficulty breathing </a:t>
            </a:r>
            <a:br>
              <a:rPr lang="en-GB" sz="900" smtClean="0"/>
            </a:br>
            <a:r>
              <a:rPr lang="en-GB" sz="900" smtClean="0"/>
              <a:t>strange behaviour </a:t>
            </a:r>
            <a:br>
              <a:rPr lang="en-GB" sz="900" smtClean="0"/>
            </a:br>
            <a:r>
              <a:rPr lang="en-GB" sz="900" smtClean="0"/>
              <a:t>hallucinations </a:t>
            </a:r>
            <a:br>
              <a:rPr lang="en-GB" sz="900" smtClean="0"/>
            </a:br>
            <a:r>
              <a:rPr lang="en-GB" sz="900" smtClean="0"/>
              <a:t>confusion </a:t>
            </a:r>
            <a:br>
              <a:rPr lang="en-GB" sz="900" smtClean="0"/>
            </a:br>
            <a:r>
              <a:rPr lang="en-GB" sz="900" smtClean="0"/>
              <a:t>agitation </a:t>
            </a:r>
            <a:br>
              <a:rPr lang="en-GB" sz="900" smtClean="0"/>
            </a:br>
            <a:r>
              <a:rPr lang="en-GB" sz="900" smtClean="0"/>
              <a:t>disorientation </a:t>
            </a:r>
            <a:br>
              <a:rPr lang="en-GB" sz="900" smtClean="0"/>
            </a:br>
            <a:r>
              <a:rPr lang="en-GB" sz="900" smtClean="0"/>
              <a:t>seizure </a:t>
            </a:r>
            <a:br>
              <a:rPr lang="en-GB" sz="900" smtClean="0"/>
            </a:br>
            <a:r>
              <a:rPr lang="en-GB" sz="900" smtClean="0"/>
              <a:t>coma </a:t>
            </a:r>
          </a:p>
          <a:p>
            <a:pPr eaLnBrk="1" hangingPunct="1">
              <a:lnSpc>
                <a:spcPct val="80000"/>
              </a:lnSpc>
            </a:pPr>
            <a:endParaRPr lang="en-GB" sz="900" smtClean="0"/>
          </a:p>
          <a:p>
            <a:pPr eaLnBrk="1" hangingPunct="1">
              <a:lnSpc>
                <a:spcPct val="80000"/>
              </a:lnSpc>
            </a:pPr>
            <a:r>
              <a:rPr lang="en-GB" sz="900" smtClean="0"/>
              <a:t>Victims of heat stroke must receive immediate treatment to avoid permanent organ damage. First and foremost, cool the victim. </a:t>
            </a:r>
          </a:p>
          <a:p>
            <a:pPr eaLnBrk="1" hangingPunct="1">
              <a:lnSpc>
                <a:spcPct val="80000"/>
              </a:lnSpc>
            </a:pPr>
            <a:r>
              <a:rPr lang="en-GB" sz="900" smtClean="0"/>
              <a:t>Get the victim to a shady area, remove clothing, apply cool or tepid water to the skin (for example you may spray the victim with cool water from a garden hose), fan the victim to promote sweating and evaporation, and place ice packs under armpits and groins. </a:t>
            </a:r>
            <a:br>
              <a:rPr lang="en-GB" sz="900" smtClean="0"/>
            </a:br>
            <a:r>
              <a:rPr lang="en-GB" sz="900" smtClean="0"/>
              <a:t>Monitor body temperature with a thermometer and continue cooling efforts until the body temperature drops to 101-102°F (38.3-38.8°C). </a:t>
            </a:r>
            <a:br>
              <a:rPr lang="en-GB" sz="900" smtClean="0"/>
            </a:br>
            <a:r>
              <a:rPr lang="en-GB" sz="900" smtClean="0"/>
              <a:t>Always notify emergency services (911) immediately. If their arrival is delayed, they can give you further instructions for treatment of the victim. </a:t>
            </a:r>
          </a:p>
          <a:p>
            <a:pPr eaLnBrk="1" hangingPunct="1">
              <a:lnSpc>
                <a:spcPct val="80000"/>
              </a:lnSpc>
            </a:pPr>
            <a:endParaRPr lang="en-GB" sz="900" smtClean="0"/>
          </a:p>
        </p:txBody>
      </p:sp>
      <p:sp>
        <p:nvSpPr>
          <p:cNvPr id="245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C941901D-91C2-45F6-AA38-84B3BFA1A69E}" type="slidenum">
              <a:rPr lang="en-US" sz="1200"/>
              <a:pPr algn="r" eaLnBrk="0" hangingPunct="0"/>
              <a:t>16</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raf_graphic_powerpoint_bottom_horizontal_logo2"/>
          <p:cNvPicPr>
            <a:picLocks noChangeAspect="1" noChangeArrowheads="1"/>
          </p:cNvPicPr>
          <p:nvPr userDrawn="1"/>
        </p:nvPicPr>
        <p:blipFill>
          <a:blip r:embed="rId2" cstate="print"/>
          <a:srcRect/>
          <a:stretch>
            <a:fillRect/>
          </a:stretch>
        </p:blipFill>
        <p:spPr bwMode="auto">
          <a:xfrm>
            <a:off x="0" y="4452938"/>
            <a:ext cx="9144000" cy="2405062"/>
          </a:xfrm>
          <a:prstGeom prst="rect">
            <a:avLst/>
          </a:prstGeom>
          <a:noFill/>
          <a:ln w="9525">
            <a:noFill/>
            <a:miter lim="800000"/>
            <a:headEnd/>
            <a:tailEnd/>
          </a:ln>
        </p:spPr>
      </p:pic>
      <p:pic>
        <p:nvPicPr>
          <p:cNvPr id="5" name="Picture 6" descr="raf_air_cadet_logo_v2"/>
          <p:cNvPicPr>
            <a:picLocks noChangeAspect="1" noChangeArrowheads="1"/>
          </p:cNvPicPr>
          <p:nvPr userDrawn="1"/>
        </p:nvPicPr>
        <p:blipFill>
          <a:blip r:embed="rId3" cstate="print"/>
          <a:srcRect/>
          <a:stretch>
            <a:fillRect/>
          </a:stretch>
        </p:blipFill>
        <p:spPr bwMode="auto">
          <a:xfrm>
            <a:off x="5145088" y="6116638"/>
            <a:ext cx="3908425" cy="719137"/>
          </a:xfrm>
          <a:prstGeom prst="rect">
            <a:avLst/>
          </a:prstGeom>
          <a:noFill/>
          <a:ln w="9525">
            <a:noFill/>
            <a:miter lim="800000"/>
            <a:headEnd/>
            <a:tailEnd/>
          </a:ln>
        </p:spPr>
      </p:pic>
      <p:sp>
        <p:nvSpPr>
          <p:cNvPr id="104450" name="Rectangle 2"/>
          <p:cNvSpPr>
            <a:spLocks noGrp="1" noChangeArrowheads="1"/>
          </p:cNvSpPr>
          <p:nvPr>
            <p:ph type="ctrTitle"/>
          </p:nvPr>
        </p:nvSpPr>
        <p:spPr>
          <a:xfrm>
            <a:off x="395288" y="430213"/>
            <a:ext cx="4875212" cy="695325"/>
          </a:xfrm>
        </p:spPr>
        <p:txBody>
          <a:bodyPr/>
          <a:lstStyle>
            <a:lvl1pPr>
              <a:defRPr/>
            </a:lvl1pPr>
          </a:lstStyle>
          <a:p>
            <a:r>
              <a:rPr lang="en-GB"/>
              <a:t>Presentation Title</a:t>
            </a:r>
          </a:p>
        </p:txBody>
      </p:sp>
      <p:sp>
        <p:nvSpPr>
          <p:cNvPr id="104451" name="Rectangle 3"/>
          <p:cNvSpPr>
            <a:spLocks noGrp="1" noChangeArrowheads="1"/>
          </p:cNvSpPr>
          <p:nvPr>
            <p:ph type="subTitle" idx="1"/>
          </p:nvPr>
        </p:nvSpPr>
        <p:spPr>
          <a:xfrm>
            <a:off x="395288" y="1673225"/>
            <a:ext cx="4429125" cy="457200"/>
          </a:xfrm>
        </p:spPr>
        <p:txBody>
          <a:bodyPr/>
          <a:lstStyle>
            <a:lvl1pPr marL="0" indent="0">
              <a:buFontTx/>
              <a:buNone/>
              <a:defRPr/>
            </a:lvl1pPr>
          </a:lstStyle>
          <a:p>
            <a:r>
              <a:rPr lang="en-GB"/>
              <a:t>Presentation sub-heading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71900" y="430213"/>
            <a:ext cx="1123950" cy="34528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430213"/>
            <a:ext cx="3224212" cy="3452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pPr lvl="0"/>
            <a:endParaRPr lang="en-GB" noProof="0" dirty="0"/>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E3E00985-1867-424F-8299-EB35E437A978}"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673225"/>
            <a:ext cx="217328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720975" y="1673225"/>
            <a:ext cx="2174875"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430213"/>
            <a:ext cx="2670175" cy="695325"/>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lvl="0"/>
            <a:r>
              <a:rPr lang="en-GB" smtClean="0"/>
              <a:t>Slide title</a:t>
            </a:r>
          </a:p>
        </p:txBody>
      </p:sp>
      <p:sp>
        <p:nvSpPr>
          <p:cNvPr id="1027" name="Rectangle 3"/>
          <p:cNvSpPr>
            <a:spLocks noGrp="1" noChangeArrowheads="1"/>
          </p:cNvSpPr>
          <p:nvPr>
            <p:ph type="body" idx="1"/>
          </p:nvPr>
        </p:nvSpPr>
        <p:spPr bwMode="auto">
          <a:xfrm>
            <a:off x="395288" y="1673225"/>
            <a:ext cx="4500562"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GB" smtClean="0"/>
              <a:t>Slide body text</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8" name="Picture 5" descr="raf_air_cadet_logo_v2"/>
          <p:cNvPicPr>
            <a:picLocks noChangeAspect="1" noChangeArrowheads="1"/>
          </p:cNvPicPr>
          <p:nvPr userDrawn="1"/>
        </p:nvPicPr>
        <p:blipFill>
          <a:blip r:embed="rId14" cstate="print"/>
          <a:srcRect/>
          <a:stretch>
            <a:fillRect/>
          </a:stretch>
        </p:blipFill>
        <p:spPr bwMode="auto">
          <a:xfrm>
            <a:off x="5145088" y="6116638"/>
            <a:ext cx="3908425" cy="7191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77"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8" r:id="rId12"/>
  </p:sldLayoutIdLst>
  <p:txStyles>
    <p:titleStyle>
      <a:lvl1pPr algn="l" rtl="0" eaLnBrk="0" fontAlgn="base" hangingPunct="0">
        <a:lnSpc>
          <a:spcPct val="90000"/>
        </a:lnSpc>
        <a:spcBef>
          <a:spcPct val="0"/>
        </a:spcBef>
        <a:spcAft>
          <a:spcPct val="0"/>
        </a:spcAft>
        <a:defRPr sz="4400" b="1">
          <a:solidFill>
            <a:schemeClr val="tx2"/>
          </a:solidFill>
          <a:latin typeface="+mj-lt"/>
          <a:ea typeface="+mj-ea"/>
          <a:cs typeface="+mj-cs"/>
        </a:defRPr>
      </a:lvl1pPr>
      <a:lvl2pPr algn="l" rtl="0" eaLnBrk="0" fontAlgn="base" hangingPunct="0">
        <a:lnSpc>
          <a:spcPct val="90000"/>
        </a:lnSpc>
        <a:spcBef>
          <a:spcPct val="0"/>
        </a:spcBef>
        <a:spcAft>
          <a:spcPct val="0"/>
        </a:spcAft>
        <a:defRPr sz="4400" b="1">
          <a:solidFill>
            <a:schemeClr val="tx2"/>
          </a:solidFill>
          <a:latin typeface="Arial" charset="0"/>
          <a:cs typeface="Arial" charset="0"/>
        </a:defRPr>
      </a:lvl2pPr>
      <a:lvl3pPr algn="l" rtl="0" eaLnBrk="0" fontAlgn="base" hangingPunct="0">
        <a:lnSpc>
          <a:spcPct val="90000"/>
        </a:lnSpc>
        <a:spcBef>
          <a:spcPct val="0"/>
        </a:spcBef>
        <a:spcAft>
          <a:spcPct val="0"/>
        </a:spcAft>
        <a:defRPr sz="4400" b="1">
          <a:solidFill>
            <a:schemeClr val="tx2"/>
          </a:solidFill>
          <a:latin typeface="Arial" charset="0"/>
          <a:cs typeface="Arial" charset="0"/>
        </a:defRPr>
      </a:lvl3pPr>
      <a:lvl4pPr algn="l" rtl="0" eaLnBrk="0" fontAlgn="base" hangingPunct="0">
        <a:lnSpc>
          <a:spcPct val="90000"/>
        </a:lnSpc>
        <a:spcBef>
          <a:spcPct val="0"/>
        </a:spcBef>
        <a:spcAft>
          <a:spcPct val="0"/>
        </a:spcAft>
        <a:defRPr sz="4400" b="1">
          <a:solidFill>
            <a:schemeClr val="tx2"/>
          </a:solidFill>
          <a:latin typeface="Arial" charset="0"/>
          <a:cs typeface="Arial" charset="0"/>
        </a:defRPr>
      </a:lvl4pPr>
      <a:lvl5pPr algn="l" rtl="0" eaLnBrk="0" fontAlgn="base" hangingPunct="0">
        <a:lnSpc>
          <a:spcPct val="90000"/>
        </a:lnSpc>
        <a:spcBef>
          <a:spcPct val="0"/>
        </a:spcBef>
        <a:spcAft>
          <a:spcPct val="0"/>
        </a:spcAft>
        <a:defRPr sz="4400" b="1">
          <a:solidFill>
            <a:schemeClr val="tx2"/>
          </a:solidFill>
          <a:latin typeface="Arial" charset="0"/>
          <a:cs typeface="Arial" charset="0"/>
        </a:defRPr>
      </a:lvl5pPr>
      <a:lvl6pPr marL="457200" algn="l" rtl="0" fontAlgn="base">
        <a:lnSpc>
          <a:spcPct val="90000"/>
        </a:lnSpc>
        <a:spcBef>
          <a:spcPct val="0"/>
        </a:spcBef>
        <a:spcAft>
          <a:spcPct val="0"/>
        </a:spcAft>
        <a:defRPr sz="4400" b="1">
          <a:solidFill>
            <a:schemeClr val="tx2"/>
          </a:solidFill>
          <a:latin typeface="Arial" charset="0"/>
          <a:cs typeface="Arial" charset="0"/>
        </a:defRPr>
      </a:lvl6pPr>
      <a:lvl7pPr marL="914400" algn="l" rtl="0" fontAlgn="base">
        <a:lnSpc>
          <a:spcPct val="90000"/>
        </a:lnSpc>
        <a:spcBef>
          <a:spcPct val="0"/>
        </a:spcBef>
        <a:spcAft>
          <a:spcPct val="0"/>
        </a:spcAft>
        <a:defRPr sz="4400" b="1">
          <a:solidFill>
            <a:schemeClr val="tx2"/>
          </a:solidFill>
          <a:latin typeface="Arial" charset="0"/>
          <a:cs typeface="Arial" charset="0"/>
        </a:defRPr>
      </a:lvl7pPr>
      <a:lvl8pPr marL="1371600" algn="l" rtl="0" fontAlgn="base">
        <a:lnSpc>
          <a:spcPct val="90000"/>
        </a:lnSpc>
        <a:spcBef>
          <a:spcPct val="0"/>
        </a:spcBef>
        <a:spcAft>
          <a:spcPct val="0"/>
        </a:spcAft>
        <a:defRPr sz="4400" b="1">
          <a:solidFill>
            <a:schemeClr val="tx2"/>
          </a:solidFill>
          <a:latin typeface="Arial" charset="0"/>
          <a:cs typeface="Arial" charset="0"/>
        </a:defRPr>
      </a:lvl8pPr>
      <a:lvl9pPr marL="1828800" algn="l" rtl="0" fontAlgn="base">
        <a:lnSpc>
          <a:spcPct val="90000"/>
        </a:lnSpc>
        <a:spcBef>
          <a:spcPct val="0"/>
        </a:spcBef>
        <a:spcAft>
          <a:spcPct val="0"/>
        </a:spcAft>
        <a:defRPr sz="44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3/38/Sunburn.jpg"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wikipedia.org/wiki/File:Arctic_survival_-_constructing_shelter_%C2%B7_061214-F-4127S-055.JPG"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ctrTitle"/>
          </p:nvPr>
        </p:nvSpPr>
        <p:spPr>
          <a:xfrm>
            <a:off x="1581440" y="1844824"/>
            <a:ext cx="5981125" cy="3083921"/>
          </a:xfrm>
        </p:spPr>
        <p:txBody>
          <a:bodyPr/>
          <a:lstStyle/>
          <a:p>
            <a:pPr algn="ctr"/>
            <a:r>
              <a:rPr lang="en-GB" sz="3600" b="1" dirty="0" smtClean="0">
                <a:solidFill>
                  <a:srgbClr val="FFFF00"/>
                </a:solidFill>
              </a:rPr>
              <a:t>Initial Expedition Training</a:t>
            </a:r>
            <a:r>
              <a:rPr lang="en-GB" sz="3600" b="1" dirty="0" smtClean="0">
                <a:solidFill>
                  <a:srgbClr val="FFFF00"/>
                </a:solidFill>
              </a:rPr>
              <a:t/>
            </a:r>
            <a:br>
              <a:rPr lang="en-GB" sz="3600" b="1" dirty="0" smtClean="0">
                <a:solidFill>
                  <a:srgbClr val="FFFF00"/>
                </a:solidFill>
              </a:rPr>
            </a:br>
            <a:r>
              <a:rPr lang="en-GB" sz="3600" b="1" dirty="0" smtClean="0">
                <a:solidFill>
                  <a:srgbClr val="FFFF00"/>
                </a:solidFill>
              </a:rPr>
              <a:t/>
            </a:r>
            <a:br>
              <a:rPr lang="en-GB" sz="3600" b="1" dirty="0" smtClean="0">
                <a:solidFill>
                  <a:srgbClr val="FFFF00"/>
                </a:solidFill>
              </a:rPr>
            </a:br>
            <a:r>
              <a:rPr lang="en-GB" sz="3600" dirty="0" smtClean="0">
                <a:solidFill>
                  <a:srgbClr val="FFFF00"/>
                </a:solidFill>
              </a:rPr>
              <a:t>Learning Outcome 4</a:t>
            </a:r>
            <a:br>
              <a:rPr lang="en-GB" sz="3600" dirty="0" smtClean="0">
                <a:solidFill>
                  <a:srgbClr val="FFFF00"/>
                </a:solidFill>
              </a:rPr>
            </a:br>
            <a:r>
              <a:rPr lang="en-GB" sz="3600" dirty="0" smtClean="0">
                <a:solidFill>
                  <a:srgbClr val="FFFF00"/>
                </a:solidFill>
              </a:rPr>
              <a:t/>
            </a:r>
            <a:br>
              <a:rPr lang="en-GB" sz="3600" dirty="0" smtClean="0">
                <a:solidFill>
                  <a:srgbClr val="FFFF00"/>
                </a:solidFill>
              </a:rPr>
            </a:br>
            <a:r>
              <a:rPr lang="en-GB" sz="3600" dirty="0" smtClean="0">
                <a:solidFill>
                  <a:srgbClr val="FFFF00"/>
                </a:solidFill>
              </a:rPr>
              <a:t>First Aid and Emergencies</a:t>
            </a:r>
            <a:r>
              <a:rPr lang="en-GB" sz="3600" b="1" dirty="0" smtClean="0">
                <a:solidFill>
                  <a:srgbClr val="FFFF00"/>
                </a:solidFill>
              </a:rPr>
              <a:t/>
            </a:r>
            <a:br>
              <a:rPr lang="en-GB" sz="3600" b="1" dirty="0" smtClean="0">
                <a:solidFill>
                  <a:srgbClr val="FFFF00"/>
                </a:solidFill>
              </a:rPr>
            </a:br>
            <a:endParaRPr lang="en-GB" sz="3600" b="1" dirty="0" smtClean="0">
              <a:solidFill>
                <a:srgbClr val="FFFF00"/>
              </a:solidFill>
            </a:endParaRPr>
          </a:p>
        </p:txBody>
      </p:sp>
      <p:sp>
        <p:nvSpPr>
          <p:cNvPr id="5" name="TextBox 3"/>
          <p:cNvSpPr txBox="1">
            <a:spLocks noChangeArrowheads="1"/>
          </p:cNvSpPr>
          <p:nvPr/>
        </p:nvSpPr>
        <p:spPr bwMode="auto">
          <a:xfrm>
            <a:off x="1333500" y="385763"/>
            <a:ext cx="6599238" cy="307975"/>
          </a:xfrm>
          <a:prstGeom prst="rect">
            <a:avLst/>
          </a:prstGeom>
          <a:noFill/>
          <a:ln w="9525">
            <a:noFill/>
            <a:miter lim="800000"/>
            <a:headEnd/>
            <a:tailEnd/>
          </a:ln>
        </p:spPr>
        <p:txBody>
          <a:bodyPr>
            <a:spAutoFit/>
          </a:bodyPr>
          <a:lstStyle/>
          <a:p>
            <a:pPr algn="ctr"/>
            <a:r>
              <a:rPr lang="en-GB" sz="1400" dirty="0"/>
              <a:t>Uncontrolled copy not subject to amendment</a:t>
            </a:r>
          </a:p>
        </p:txBody>
      </p:sp>
      <p:sp>
        <p:nvSpPr>
          <p:cNvPr id="6" name="TextBox 5"/>
          <p:cNvSpPr txBox="1"/>
          <p:nvPr/>
        </p:nvSpPr>
        <p:spPr>
          <a:xfrm>
            <a:off x="179512" y="6309320"/>
            <a:ext cx="2376264" cy="338554"/>
          </a:xfrm>
          <a:prstGeom prst="rect">
            <a:avLst/>
          </a:prstGeom>
          <a:noFill/>
        </p:spPr>
        <p:txBody>
          <a:bodyPr wrap="square" rtlCol="0">
            <a:spAutoFit/>
          </a:bodyPr>
          <a:lstStyle/>
          <a:p>
            <a:r>
              <a:rPr lang="en-GB" sz="1600" dirty="0" smtClean="0">
                <a:solidFill>
                  <a:schemeClr val="bg2"/>
                </a:solidFill>
              </a:rPr>
              <a:t>Version 2.0 OCT 2014</a:t>
            </a:r>
            <a:endParaRPr lang="en-GB" sz="1600"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92138" y="379413"/>
            <a:ext cx="184150" cy="457200"/>
          </a:xfrm>
          <a:prstGeom prst="rect">
            <a:avLst/>
          </a:prstGeom>
          <a:noFill/>
          <a:ln w="9525">
            <a:noFill/>
            <a:miter lim="800000"/>
            <a:headEnd/>
            <a:tailEnd/>
          </a:ln>
        </p:spPr>
        <p:txBody>
          <a:bodyPr wrap="none">
            <a:spAutoFit/>
          </a:bodyPr>
          <a:lstStyle/>
          <a:p>
            <a:endParaRPr lang="en-US" sz="2400"/>
          </a:p>
        </p:txBody>
      </p:sp>
      <p:sp>
        <p:nvSpPr>
          <p:cNvPr id="12291" name="Text Box 3"/>
          <p:cNvSpPr txBox="1">
            <a:spLocks noChangeArrowheads="1"/>
          </p:cNvSpPr>
          <p:nvPr/>
        </p:nvSpPr>
        <p:spPr bwMode="auto">
          <a:xfrm>
            <a:off x="0" y="404813"/>
            <a:ext cx="9143999" cy="769441"/>
          </a:xfrm>
          <a:prstGeom prst="rect">
            <a:avLst/>
          </a:prstGeom>
          <a:noFill/>
          <a:ln w="9525">
            <a:noFill/>
            <a:miter lim="800000"/>
            <a:headEnd/>
            <a:tailEnd/>
          </a:ln>
        </p:spPr>
        <p:txBody>
          <a:bodyPr wrap="square">
            <a:spAutoFit/>
          </a:bodyPr>
          <a:lstStyle/>
          <a:p>
            <a:pPr algn="ctr"/>
            <a:r>
              <a:rPr lang="en-GB" sz="4400" b="1" dirty="0">
                <a:solidFill>
                  <a:srgbClr val="FFFF00"/>
                </a:solidFill>
              </a:rPr>
              <a:t>Hypothermia</a:t>
            </a:r>
            <a:endParaRPr lang="en-US" sz="4400" b="1" dirty="0">
              <a:solidFill>
                <a:srgbClr val="FFFF00"/>
              </a:solidFill>
            </a:endParaRPr>
          </a:p>
        </p:txBody>
      </p:sp>
      <p:pic>
        <p:nvPicPr>
          <p:cNvPr id="12292" name="Picture 6"/>
          <p:cNvPicPr>
            <a:picLocks noChangeAspect="1" noChangeArrowheads="1"/>
          </p:cNvPicPr>
          <p:nvPr/>
        </p:nvPicPr>
        <p:blipFill>
          <a:blip r:embed="rId3" cstate="print"/>
          <a:srcRect/>
          <a:stretch>
            <a:fillRect/>
          </a:stretch>
        </p:blipFill>
        <p:spPr bwMode="auto">
          <a:xfrm>
            <a:off x="2095500" y="1340768"/>
            <a:ext cx="4953000" cy="3524250"/>
          </a:xfrm>
          <a:prstGeom prst="rect">
            <a:avLst/>
          </a:prstGeom>
          <a:noFill/>
          <a:ln w="9525">
            <a:noFill/>
            <a:miter lim="800000"/>
            <a:headEnd/>
            <a:tailEnd/>
          </a:ln>
        </p:spPr>
      </p:pic>
      <p:sp>
        <p:nvSpPr>
          <p:cNvPr id="12293" name="Text Box 7"/>
          <p:cNvSpPr txBox="1">
            <a:spLocks noChangeArrowheads="1"/>
          </p:cNvSpPr>
          <p:nvPr/>
        </p:nvSpPr>
        <p:spPr bwMode="auto">
          <a:xfrm>
            <a:off x="541690" y="5229200"/>
            <a:ext cx="8063746" cy="830997"/>
          </a:xfrm>
          <a:prstGeom prst="rect">
            <a:avLst/>
          </a:prstGeom>
          <a:noFill/>
          <a:ln w="9525">
            <a:noFill/>
            <a:miter lim="800000"/>
            <a:headEnd/>
            <a:tailEnd/>
          </a:ln>
        </p:spPr>
        <p:txBody>
          <a:bodyPr wrap="none">
            <a:spAutoFit/>
          </a:bodyPr>
          <a:lstStyle/>
          <a:p>
            <a:pPr algn="ctr"/>
            <a:r>
              <a:rPr lang="en-GB" sz="2400" b="1" dirty="0">
                <a:solidFill>
                  <a:srgbClr val="FFFF00"/>
                </a:solidFill>
              </a:rPr>
              <a:t>The Russian Winter killed many of Napoleon’s troops:</a:t>
            </a:r>
          </a:p>
          <a:p>
            <a:pPr algn="ctr"/>
            <a:r>
              <a:rPr lang="en-GB" sz="2400" b="1" dirty="0" smtClean="0">
                <a:solidFill>
                  <a:srgbClr val="FFFF00"/>
                </a:solidFill>
              </a:rPr>
              <a:t>Hypothermia </a:t>
            </a:r>
            <a:r>
              <a:rPr lang="en-GB" sz="2400" b="1" dirty="0">
                <a:solidFill>
                  <a:srgbClr val="FFFF00"/>
                </a:solidFill>
              </a:rPr>
              <a:t>turned the tide of a war.</a:t>
            </a:r>
            <a:endParaRPr lang="en-US" sz="2400" b="1"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23680" y="548680"/>
            <a:ext cx="5296643" cy="701731"/>
          </a:xfrm>
        </p:spPr>
        <p:txBody>
          <a:bodyPr/>
          <a:lstStyle/>
          <a:p>
            <a:pPr algn="ctr"/>
            <a:r>
              <a:rPr lang="en-GB" dirty="0" smtClean="0">
                <a:solidFill>
                  <a:srgbClr val="FFFF00"/>
                </a:solidFill>
                <a:latin typeface="Arial" charset="0"/>
              </a:rPr>
              <a:t>The Effects </a:t>
            </a:r>
            <a:r>
              <a:rPr lang="en-GB" dirty="0" smtClean="0">
                <a:solidFill>
                  <a:srgbClr val="FFFF00"/>
                </a:solidFill>
                <a:latin typeface="Arial" charset="0"/>
              </a:rPr>
              <a:t>of Heat</a:t>
            </a:r>
          </a:p>
        </p:txBody>
      </p:sp>
      <p:sp>
        <p:nvSpPr>
          <p:cNvPr id="13315" name="Rectangle 3"/>
          <p:cNvSpPr>
            <a:spLocks noGrp="1" noChangeArrowheads="1"/>
          </p:cNvSpPr>
          <p:nvPr>
            <p:ph type="body" idx="1"/>
          </p:nvPr>
        </p:nvSpPr>
        <p:spPr>
          <a:xfrm>
            <a:off x="251520" y="1700808"/>
            <a:ext cx="8229600" cy="3859518"/>
          </a:xfrm>
        </p:spPr>
        <p:txBody>
          <a:bodyPr/>
          <a:lstStyle/>
          <a:p>
            <a:r>
              <a:rPr lang="en-GB" b="1" dirty="0" smtClean="0">
                <a:solidFill>
                  <a:srgbClr val="FFFF00"/>
                </a:solidFill>
                <a:latin typeface="Arial" charset="0"/>
              </a:rPr>
              <a:t>Even in the UK, heat can be a </a:t>
            </a:r>
            <a:r>
              <a:rPr lang="en-GB" b="1" dirty="0" smtClean="0">
                <a:solidFill>
                  <a:srgbClr val="FFFF00"/>
                </a:solidFill>
                <a:latin typeface="Arial" charset="0"/>
              </a:rPr>
              <a:t>problem</a:t>
            </a:r>
          </a:p>
          <a:p>
            <a:endParaRPr lang="en-GB" b="1" dirty="0" smtClean="0">
              <a:solidFill>
                <a:srgbClr val="FFFF00"/>
              </a:solidFill>
              <a:latin typeface="Arial" charset="0"/>
            </a:endParaRPr>
          </a:p>
          <a:p>
            <a:r>
              <a:rPr lang="en-GB" b="1" dirty="0" smtClean="0">
                <a:solidFill>
                  <a:srgbClr val="FFFF00"/>
                </a:solidFill>
                <a:latin typeface="Arial" charset="0"/>
              </a:rPr>
              <a:t>Serious sunburn and heat exhaustion can be major </a:t>
            </a:r>
            <a:r>
              <a:rPr lang="en-GB" b="1" dirty="0" smtClean="0">
                <a:solidFill>
                  <a:srgbClr val="FFFF00"/>
                </a:solidFill>
                <a:latin typeface="Arial" charset="0"/>
              </a:rPr>
              <a:t>problems</a:t>
            </a:r>
          </a:p>
          <a:p>
            <a:endParaRPr lang="en-GB" b="1" dirty="0" smtClean="0">
              <a:solidFill>
                <a:srgbClr val="FFFF00"/>
              </a:solidFill>
              <a:latin typeface="Arial" charset="0"/>
            </a:endParaRPr>
          </a:p>
          <a:p>
            <a:r>
              <a:rPr lang="en-GB" b="1" dirty="0" smtClean="0">
                <a:solidFill>
                  <a:srgbClr val="FFFF00"/>
                </a:solidFill>
                <a:latin typeface="Arial" charset="0"/>
              </a:rPr>
              <a:t>Overheating can be a problem, even on cold </a:t>
            </a:r>
            <a:r>
              <a:rPr lang="en-GB" b="1" dirty="0" smtClean="0">
                <a:solidFill>
                  <a:srgbClr val="FFFF00"/>
                </a:solidFill>
                <a:latin typeface="Arial" charset="0"/>
              </a:rPr>
              <a:t>days</a:t>
            </a:r>
          </a:p>
          <a:p>
            <a:endParaRPr lang="en-GB" b="1" dirty="0" smtClean="0">
              <a:solidFill>
                <a:srgbClr val="FFFF00"/>
              </a:solidFill>
              <a:latin typeface="Arial" charset="0"/>
            </a:endParaRPr>
          </a:p>
          <a:p>
            <a:r>
              <a:rPr lang="en-GB" b="1" dirty="0" smtClean="0">
                <a:solidFill>
                  <a:srgbClr val="FFFF00"/>
                </a:solidFill>
                <a:latin typeface="Arial" charset="0"/>
              </a:rPr>
              <a:t>Body must be properly </a:t>
            </a:r>
            <a:r>
              <a:rPr lang="en-GB" b="1" dirty="0" smtClean="0">
                <a:solidFill>
                  <a:srgbClr val="FFFF00"/>
                </a:solidFill>
                <a:latin typeface="Arial" charset="0"/>
              </a:rPr>
              <a:t>ventilated </a:t>
            </a:r>
            <a:r>
              <a:rPr lang="en-GB" b="1" dirty="0" smtClean="0">
                <a:solidFill>
                  <a:srgbClr val="FFFF00"/>
                </a:solidFill>
                <a:latin typeface="Arial" charset="0"/>
              </a:rPr>
              <a:t>and topped up with fluids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833383" y="620688"/>
            <a:ext cx="3477234" cy="701731"/>
          </a:xfrm>
        </p:spPr>
        <p:txBody>
          <a:bodyPr/>
          <a:lstStyle/>
          <a:p>
            <a:pPr algn="ctr"/>
            <a:r>
              <a:rPr lang="en-GB" dirty="0" smtClean="0">
                <a:solidFill>
                  <a:srgbClr val="FFFF00"/>
                </a:solidFill>
                <a:latin typeface="Arial" charset="0"/>
              </a:rPr>
              <a:t>Dehydration</a:t>
            </a:r>
          </a:p>
        </p:txBody>
      </p:sp>
      <p:sp>
        <p:nvSpPr>
          <p:cNvPr id="14339" name="Rectangle 3"/>
          <p:cNvSpPr>
            <a:spLocks noGrp="1" noChangeArrowheads="1"/>
          </p:cNvSpPr>
          <p:nvPr>
            <p:ph type="body" idx="1"/>
          </p:nvPr>
        </p:nvSpPr>
        <p:spPr>
          <a:xfrm>
            <a:off x="323528" y="1484784"/>
            <a:ext cx="8496944" cy="5189113"/>
          </a:xfrm>
        </p:spPr>
        <p:txBody>
          <a:bodyPr/>
          <a:lstStyle/>
          <a:p>
            <a:r>
              <a:rPr lang="en-GB" b="1" dirty="0" smtClean="0">
                <a:solidFill>
                  <a:srgbClr val="FFFF00"/>
                </a:solidFill>
                <a:latin typeface="Arial" charset="0"/>
              </a:rPr>
              <a:t>The body </a:t>
            </a:r>
            <a:r>
              <a:rPr lang="en-GB" b="1" dirty="0" smtClean="0">
                <a:solidFill>
                  <a:srgbClr val="FFFF00"/>
                </a:solidFill>
                <a:latin typeface="Arial" charset="0"/>
              </a:rPr>
              <a:t>requires 2.5 litres of water per </a:t>
            </a:r>
            <a:r>
              <a:rPr lang="en-GB" b="1" dirty="0" smtClean="0">
                <a:solidFill>
                  <a:srgbClr val="FFFF00"/>
                </a:solidFill>
                <a:latin typeface="Arial" charset="0"/>
              </a:rPr>
              <a:t>day</a:t>
            </a:r>
          </a:p>
          <a:p>
            <a:endParaRPr lang="en-GB" b="1" dirty="0" smtClean="0">
              <a:solidFill>
                <a:srgbClr val="FFFF00"/>
              </a:solidFill>
              <a:latin typeface="Arial" charset="0"/>
            </a:endParaRPr>
          </a:p>
          <a:p>
            <a:r>
              <a:rPr lang="en-GB" b="1" dirty="0" smtClean="0">
                <a:solidFill>
                  <a:srgbClr val="FFFF00"/>
                </a:solidFill>
                <a:latin typeface="Arial" charset="0"/>
              </a:rPr>
              <a:t>This may </a:t>
            </a:r>
            <a:r>
              <a:rPr lang="en-GB" b="1" dirty="0" smtClean="0">
                <a:solidFill>
                  <a:srgbClr val="FFFF00"/>
                </a:solidFill>
                <a:latin typeface="Arial" charset="0"/>
              </a:rPr>
              <a:t>rise to 5 times that amount in the hills – 12 litres if </a:t>
            </a:r>
            <a:r>
              <a:rPr lang="en-GB" b="1" dirty="0" smtClean="0">
                <a:solidFill>
                  <a:srgbClr val="FFFF00"/>
                </a:solidFill>
                <a:latin typeface="Arial" charset="0"/>
              </a:rPr>
              <a:t>the weather is really </a:t>
            </a:r>
            <a:r>
              <a:rPr lang="en-GB" b="1" dirty="0" smtClean="0">
                <a:solidFill>
                  <a:srgbClr val="FFFF00"/>
                </a:solidFill>
                <a:latin typeface="Arial" charset="0"/>
              </a:rPr>
              <a:t>hot</a:t>
            </a:r>
            <a:r>
              <a:rPr lang="en-GB" b="1" dirty="0" smtClean="0">
                <a:solidFill>
                  <a:srgbClr val="FFFF00"/>
                </a:solidFill>
                <a:latin typeface="Arial" charset="0"/>
              </a:rPr>
              <a:t>!</a:t>
            </a:r>
          </a:p>
          <a:p>
            <a:endParaRPr lang="en-GB" b="1" dirty="0" smtClean="0">
              <a:solidFill>
                <a:srgbClr val="FFFF00"/>
              </a:solidFill>
              <a:latin typeface="Arial" charset="0"/>
            </a:endParaRPr>
          </a:p>
          <a:p>
            <a:r>
              <a:rPr lang="en-GB" b="1" dirty="0" smtClean="0">
                <a:solidFill>
                  <a:srgbClr val="FFFF00"/>
                </a:solidFill>
                <a:latin typeface="Arial" charset="0"/>
              </a:rPr>
              <a:t>Fluid is lost through body sweat, which cools the </a:t>
            </a:r>
            <a:r>
              <a:rPr lang="en-GB" b="1" dirty="0" smtClean="0">
                <a:solidFill>
                  <a:srgbClr val="FFFF00"/>
                </a:solidFill>
                <a:latin typeface="Arial" charset="0"/>
              </a:rPr>
              <a:t>shell</a:t>
            </a:r>
          </a:p>
          <a:p>
            <a:endParaRPr lang="en-GB" b="1" dirty="0" smtClean="0">
              <a:solidFill>
                <a:srgbClr val="FFFF00"/>
              </a:solidFill>
              <a:latin typeface="Arial" charset="0"/>
            </a:endParaRPr>
          </a:p>
          <a:p>
            <a:r>
              <a:rPr lang="en-GB" b="1" dirty="0" smtClean="0">
                <a:solidFill>
                  <a:srgbClr val="FFFF00"/>
                </a:solidFill>
                <a:latin typeface="Arial" charset="0"/>
              </a:rPr>
              <a:t>Salt is lost in </a:t>
            </a:r>
            <a:r>
              <a:rPr lang="en-GB" b="1" dirty="0" smtClean="0">
                <a:solidFill>
                  <a:srgbClr val="FFFF00"/>
                </a:solidFill>
                <a:latin typeface="Arial" charset="0"/>
              </a:rPr>
              <a:t>sweat – if you loose too much, </a:t>
            </a:r>
            <a:r>
              <a:rPr lang="en-GB" b="1" dirty="0" smtClean="0">
                <a:solidFill>
                  <a:srgbClr val="FFFF00"/>
                </a:solidFill>
                <a:latin typeface="Arial" charset="0"/>
              </a:rPr>
              <a:t>this can </a:t>
            </a:r>
            <a:r>
              <a:rPr lang="en-GB" b="1" dirty="0" smtClean="0">
                <a:solidFill>
                  <a:srgbClr val="FFFF00"/>
                </a:solidFill>
                <a:latin typeface="Arial" charset="0"/>
              </a:rPr>
              <a:t>cause </a:t>
            </a:r>
            <a:r>
              <a:rPr lang="en-GB" b="1" dirty="0" smtClean="0">
                <a:solidFill>
                  <a:srgbClr val="FFFF00"/>
                </a:solidFill>
                <a:latin typeface="Arial" charset="0"/>
              </a:rPr>
              <a:t>cramps</a:t>
            </a:r>
          </a:p>
          <a:p>
            <a:endParaRPr lang="en-GB" b="1" dirty="0" smtClean="0">
              <a:solidFill>
                <a:srgbClr val="FFFF00"/>
              </a:solidFill>
              <a:latin typeface="Arial" charset="0"/>
            </a:endParaRPr>
          </a:p>
          <a:p>
            <a:r>
              <a:rPr lang="en-GB" b="1" dirty="0" smtClean="0">
                <a:solidFill>
                  <a:srgbClr val="FFFF00"/>
                </a:solidFill>
                <a:latin typeface="Arial" charset="0"/>
              </a:rPr>
              <a:t>The body </a:t>
            </a:r>
            <a:r>
              <a:rPr lang="en-GB" b="1" dirty="0" smtClean="0">
                <a:solidFill>
                  <a:srgbClr val="FFFF00"/>
                </a:solidFill>
                <a:latin typeface="Arial" charset="0"/>
              </a:rPr>
              <a:t>must be kept topped up – little and often</a:t>
            </a:r>
          </a:p>
          <a:p>
            <a:endParaRPr lang="en-GB" b="1" dirty="0" smtClean="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319894" y="548680"/>
            <a:ext cx="2504212" cy="701731"/>
          </a:xfrm>
        </p:spPr>
        <p:txBody>
          <a:bodyPr/>
          <a:lstStyle/>
          <a:p>
            <a:pPr algn="ctr"/>
            <a:r>
              <a:rPr lang="en-GB" dirty="0" smtClean="0">
                <a:solidFill>
                  <a:srgbClr val="FFFF00"/>
                </a:solidFill>
                <a:latin typeface="Arial" charset="0"/>
              </a:rPr>
              <a:t>Sunburn</a:t>
            </a:r>
          </a:p>
        </p:txBody>
      </p:sp>
      <p:sp>
        <p:nvSpPr>
          <p:cNvPr id="15363" name="Rectangle 3"/>
          <p:cNvSpPr>
            <a:spLocks noGrp="1" noChangeArrowheads="1"/>
          </p:cNvSpPr>
          <p:nvPr>
            <p:ph type="body" sz="half" idx="1"/>
          </p:nvPr>
        </p:nvSpPr>
        <p:spPr>
          <a:xfrm>
            <a:off x="251520" y="1268760"/>
            <a:ext cx="5256584" cy="4721292"/>
          </a:xfrm>
        </p:spPr>
        <p:txBody>
          <a:bodyPr/>
          <a:lstStyle/>
          <a:p>
            <a:pPr>
              <a:lnSpc>
                <a:spcPct val="90000"/>
              </a:lnSpc>
            </a:pPr>
            <a:r>
              <a:rPr lang="en-GB" sz="2400" b="1" dirty="0" smtClean="0">
                <a:solidFill>
                  <a:srgbClr val="FFFF00"/>
                </a:solidFill>
                <a:latin typeface="Arial" charset="0"/>
              </a:rPr>
              <a:t>Skin which is not protected can burn and </a:t>
            </a:r>
            <a:r>
              <a:rPr lang="en-GB" sz="2400" b="1" dirty="0" smtClean="0">
                <a:solidFill>
                  <a:srgbClr val="FFFF00"/>
                </a:solidFill>
                <a:latin typeface="Arial" charset="0"/>
              </a:rPr>
              <a:t>blister</a:t>
            </a:r>
          </a:p>
          <a:p>
            <a:pPr>
              <a:lnSpc>
                <a:spcPct val="90000"/>
              </a:lnSpc>
            </a:pPr>
            <a:endParaRPr lang="en-GB" sz="1000" b="1" dirty="0" smtClean="0">
              <a:solidFill>
                <a:srgbClr val="FFFF00"/>
              </a:solidFill>
              <a:latin typeface="Arial" charset="0"/>
            </a:endParaRPr>
          </a:p>
          <a:p>
            <a:pPr>
              <a:lnSpc>
                <a:spcPct val="90000"/>
              </a:lnSpc>
            </a:pPr>
            <a:r>
              <a:rPr lang="en-GB" sz="2400" b="1" dirty="0" smtClean="0">
                <a:solidFill>
                  <a:srgbClr val="FFFF00"/>
                </a:solidFill>
                <a:latin typeface="Arial" charset="0"/>
              </a:rPr>
              <a:t>Protect yourself with a high-factor barrier cream </a:t>
            </a:r>
            <a:r>
              <a:rPr lang="en-GB" sz="2400" b="1" dirty="0" smtClean="0">
                <a:solidFill>
                  <a:srgbClr val="FFFF00"/>
                </a:solidFill>
                <a:latin typeface="Arial" charset="0"/>
              </a:rPr>
              <a:t>or </a:t>
            </a:r>
            <a:r>
              <a:rPr lang="en-GB" sz="2400" b="1" dirty="0" err="1" smtClean="0">
                <a:solidFill>
                  <a:srgbClr val="FFFF00"/>
                </a:solidFill>
                <a:latin typeface="Arial" charset="0"/>
              </a:rPr>
              <a:t>sunblock</a:t>
            </a:r>
            <a:endParaRPr lang="en-GB" sz="2400" b="1" dirty="0" smtClean="0">
              <a:solidFill>
                <a:srgbClr val="FFFF00"/>
              </a:solidFill>
              <a:latin typeface="Arial" charset="0"/>
            </a:endParaRPr>
          </a:p>
          <a:p>
            <a:pPr>
              <a:lnSpc>
                <a:spcPct val="90000"/>
              </a:lnSpc>
            </a:pPr>
            <a:endParaRPr lang="en-GB" sz="1000" b="1" dirty="0" smtClean="0">
              <a:solidFill>
                <a:srgbClr val="FFFF00"/>
              </a:solidFill>
              <a:latin typeface="Arial" charset="0"/>
            </a:endParaRPr>
          </a:p>
          <a:p>
            <a:pPr>
              <a:lnSpc>
                <a:spcPct val="90000"/>
              </a:lnSpc>
            </a:pPr>
            <a:r>
              <a:rPr lang="en-GB" sz="2400" b="1" dirty="0" smtClean="0">
                <a:solidFill>
                  <a:srgbClr val="FFFF00"/>
                </a:solidFill>
                <a:latin typeface="Arial" charset="0"/>
              </a:rPr>
              <a:t>This doesn’t </a:t>
            </a:r>
            <a:r>
              <a:rPr lang="en-GB" sz="2400" b="1" dirty="0" smtClean="0">
                <a:solidFill>
                  <a:srgbClr val="FFFF00"/>
                </a:solidFill>
                <a:latin typeface="Arial" charset="0"/>
              </a:rPr>
              <a:t>just happen in the summer</a:t>
            </a:r>
            <a:r>
              <a:rPr lang="en-GB" sz="2400" b="1" dirty="0" smtClean="0">
                <a:solidFill>
                  <a:srgbClr val="FFFF00"/>
                </a:solidFill>
                <a:latin typeface="Arial" charset="0"/>
              </a:rPr>
              <a:t>!</a:t>
            </a:r>
          </a:p>
          <a:p>
            <a:pPr>
              <a:lnSpc>
                <a:spcPct val="90000"/>
              </a:lnSpc>
            </a:pPr>
            <a:endParaRPr lang="en-GB" sz="1000" b="1" dirty="0" smtClean="0">
              <a:solidFill>
                <a:srgbClr val="FFFF00"/>
              </a:solidFill>
              <a:latin typeface="Arial" charset="0"/>
            </a:endParaRPr>
          </a:p>
          <a:p>
            <a:pPr>
              <a:lnSpc>
                <a:spcPct val="90000"/>
              </a:lnSpc>
            </a:pPr>
            <a:r>
              <a:rPr lang="en-GB" sz="2400" b="1" dirty="0" smtClean="0">
                <a:solidFill>
                  <a:srgbClr val="FFFF00"/>
                </a:solidFill>
                <a:latin typeface="Arial" charset="0"/>
              </a:rPr>
              <a:t>High winds can produce wind </a:t>
            </a:r>
            <a:r>
              <a:rPr lang="en-GB" sz="2400" b="1" dirty="0" smtClean="0">
                <a:solidFill>
                  <a:srgbClr val="FFFF00"/>
                </a:solidFill>
                <a:latin typeface="Arial" charset="0"/>
              </a:rPr>
              <a:t>burn</a:t>
            </a:r>
          </a:p>
          <a:p>
            <a:pPr>
              <a:lnSpc>
                <a:spcPct val="90000"/>
              </a:lnSpc>
            </a:pPr>
            <a:endParaRPr lang="en-GB" sz="1000" b="1" dirty="0" smtClean="0">
              <a:solidFill>
                <a:srgbClr val="FFFF00"/>
              </a:solidFill>
              <a:latin typeface="Arial" charset="0"/>
            </a:endParaRPr>
          </a:p>
          <a:p>
            <a:pPr>
              <a:lnSpc>
                <a:spcPct val="90000"/>
              </a:lnSpc>
            </a:pPr>
            <a:r>
              <a:rPr lang="en-GB" sz="2400" b="1" dirty="0" smtClean="0">
                <a:solidFill>
                  <a:srgbClr val="FFFF00"/>
                </a:solidFill>
                <a:latin typeface="Arial" charset="0"/>
              </a:rPr>
              <a:t>Treat with </a:t>
            </a:r>
            <a:r>
              <a:rPr lang="en-GB" sz="2400" b="1" dirty="0" err="1" smtClean="0">
                <a:solidFill>
                  <a:srgbClr val="FFFF00"/>
                </a:solidFill>
                <a:latin typeface="Arial" charset="0"/>
              </a:rPr>
              <a:t>Calomine</a:t>
            </a:r>
            <a:r>
              <a:rPr lang="en-GB" sz="2400" b="1" dirty="0" smtClean="0">
                <a:solidFill>
                  <a:srgbClr val="FFFF00"/>
                </a:solidFill>
                <a:latin typeface="Arial" charset="0"/>
              </a:rPr>
              <a:t> Lotion, or in severe cases, seek medical attention</a:t>
            </a:r>
          </a:p>
        </p:txBody>
      </p:sp>
      <p:pic>
        <p:nvPicPr>
          <p:cNvPr id="15364" name="Picture 6" descr="File:Sunburn.jpg">
            <a:hlinkClick r:id="rId2"/>
          </p:cNvPr>
          <p:cNvPicPr>
            <a:picLocks noChangeAspect="1" noChangeArrowheads="1"/>
          </p:cNvPicPr>
          <p:nvPr/>
        </p:nvPicPr>
        <p:blipFill>
          <a:blip r:embed="rId3" cstate="print"/>
          <a:srcRect/>
          <a:stretch>
            <a:fillRect/>
          </a:stretch>
        </p:blipFill>
        <p:spPr bwMode="auto">
          <a:xfrm>
            <a:off x="5724525" y="1412875"/>
            <a:ext cx="2840038" cy="367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68324" y="908720"/>
            <a:ext cx="4607352" cy="701731"/>
          </a:xfrm>
        </p:spPr>
        <p:txBody>
          <a:bodyPr/>
          <a:lstStyle/>
          <a:p>
            <a:pPr algn="ctr"/>
            <a:r>
              <a:rPr lang="en-GB" dirty="0" smtClean="0">
                <a:solidFill>
                  <a:srgbClr val="FFFF00"/>
                </a:solidFill>
                <a:latin typeface="Arial" charset="0"/>
              </a:rPr>
              <a:t>Heat Exhaustion</a:t>
            </a:r>
          </a:p>
        </p:txBody>
      </p:sp>
      <p:sp>
        <p:nvSpPr>
          <p:cNvPr id="16387" name="Rectangle 3"/>
          <p:cNvSpPr>
            <a:spLocks noGrp="1" noChangeArrowheads="1"/>
          </p:cNvSpPr>
          <p:nvPr>
            <p:ph type="body" sz="half" idx="1"/>
          </p:nvPr>
        </p:nvSpPr>
        <p:spPr>
          <a:xfrm>
            <a:off x="323528" y="1844824"/>
            <a:ext cx="8459787" cy="3490186"/>
          </a:xfrm>
        </p:spPr>
        <p:txBody>
          <a:bodyPr/>
          <a:lstStyle/>
          <a:p>
            <a:r>
              <a:rPr lang="en-GB" b="1" dirty="0" smtClean="0">
                <a:solidFill>
                  <a:srgbClr val="FFFF00"/>
                </a:solidFill>
                <a:latin typeface="Arial" charset="0"/>
              </a:rPr>
              <a:t>Symptoms</a:t>
            </a:r>
            <a:r>
              <a:rPr lang="en-GB" b="1" dirty="0" smtClean="0">
                <a:solidFill>
                  <a:srgbClr val="FFFF00"/>
                </a:solidFill>
                <a:latin typeface="Arial" charset="0"/>
              </a:rPr>
              <a:t>:</a:t>
            </a:r>
          </a:p>
          <a:p>
            <a:endParaRPr lang="en-GB" b="1" dirty="0" smtClean="0">
              <a:solidFill>
                <a:srgbClr val="FFFF00"/>
              </a:solidFill>
              <a:latin typeface="Arial" charset="0"/>
            </a:endParaRPr>
          </a:p>
          <a:p>
            <a:pPr lvl="1">
              <a:buNone/>
            </a:pPr>
            <a:r>
              <a:rPr lang="en-GB" b="1" dirty="0" smtClean="0">
                <a:solidFill>
                  <a:srgbClr val="FFFF00"/>
                </a:solidFill>
              </a:rPr>
              <a:t>	Thirst</a:t>
            </a:r>
            <a:r>
              <a:rPr lang="en-GB" b="1" dirty="0" smtClean="0">
                <a:solidFill>
                  <a:srgbClr val="FFFF00"/>
                </a:solidFill>
              </a:rPr>
              <a:t>, Fatigue, Giddiness, Rapid pulse, High body temp, low urine output, delirium, coma, </a:t>
            </a:r>
            <a:r>
              <a:rPr lang="en-GB" b="1" dirty="0" smtClean="0">
                <a:solidFill>
                  <a:srgbClr val="FFFF00"/>
                </a:solidFill>
              </a:rPr>
              <a:t>death</a:t>
            </a:r>
          </a:p>
          <a:p>
            <a:pPr lvl="1">
              <a:buNone/>
            </a:pPr>
            <a:endParaRPr lang="en-GB" b="1" dirty="0" smtClean="0">
              <a:solidFill>
                <a:srgbClr val="FFFF00"/>
              </a:solidFill>
            </a:endParaRPr>
          </a:p>
          <a:p>
            <a:r>
              <a:rPr lang="en-GB" b="1" dirty="0" smtClean="0">
                <a:solidFill>
                  <a:srgbClr val="FFFF00"/>
                </a:solidFill>
                <a:latin typeface="Arial" charset="0"/>
              </a:rPr>
              <a:t>Can </a:t>
            </a:r>
            <a:r>
              <a:rPr lang="en-GB" b="1" dirty="0" smtClean="0">
                <a:solidFill>
                  <a:srgbClr val="FFFF00"/>
                </a:solidFill>
                <a:latin typeface="Arial" charset="0"/>
              </a:rPr>
              <a:t>be avoided only </a:t>
            </a:r>
            <a:r>
              <a:rPr lang="en-GB" b="1" dirty="0" smtClean="0">
                <a:solidFill>
                  <a:srgbClr val="FFFF00"/>
                </a:solidFill>
                <a:latin typeface="Arial" charset="0"/>
              </a:rPr>
              <a:t>be keeping body fluid intake </a:t>
            </a:r>
            <a:r>
              <a:rPr lang="en-GB" b="1" dirty="0" smtClean="0">
                <a:solidFill>
                  <a:srgbClr val="FFFF00"/>
                </a:solidFill>
                <a:latin typeface="Arial" charset="0"/>
              </a:rPr>
              <a:t>up</a:t>
            </a:r>
          </a:p>
          <a:p>
            <a:endParaRPr lang="en-GB" b="1" dirty="0" smtClean="0">
              <a:solidFill>
                <a:srgbClr val="FFFF00"/>
              </a:solidFill>
              <a:latin typeface="Arial" charset="0"/>
            </a:endParaRPr>
          </a:p>
          <a:p>
            <a:r>
              <a:rPr lang="en-GB" b="1" dirty="0" smtClean="0">
                <a:solidFill>
                  <a:srgbClr val="FFFF00"/>
                </a:solidFill>
                <a:latin typeface="Arial" charset="0"/>
              </a:rPr>
              <a:t>Keep salt intake up too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911129" y="620688"/>
            <a:ext cx="3321742" cy="701731"/>
          </a:xfrm>
        </p:spPr>
        <p:txBody>
          <a:bodyPr/>
          <a:lstStyle/>
          <a:p>
            <a:pPr algn="ctr"/>
            <a:r>
              <a:rPr lang="en-GB" dirty="0" smtClean="0">
                <a:solidFill>
                  <a:srgbClr val="FFFF00"/>
                </a:solidFill>
                <a:latin typeface="Arial" charset="0"/>
              </a:rPr>
              <a:t>Heat Stroke</a:t>
            </a:r>
          </a:p>
        </p:txBody>
      </p:sp>
      <p:sp>
        <p:nvSpPr>
          <p:cNvPr id="17411" name="Rectangle 3"/>
          <p:cNvSpPr>
            <a:spLocks noGrp="1" noChangeArrowheads="1"/>
          </p:cNvSpPr>
          <p:nvPr>
            <p:ph type="body" sz="half" idx="1"/>
          </p:nvPr>
        </p:nvSpPr>
        <p:spPr>
          <a:xfrm>
            <a:off x="755576" y="1412776"/>
            <a:ext cx="7776790" cy="4672048"/>
          </a:xfrm>
        </p:spPr>
        <p:txBody>
          <a:bodyPr/>
          <a:lstStyle/>
          <a:p>
            <a:pPr>
              <a:lnSpc>
                <a:spcPct val="90000"/>
              </a:lnSpc>
            </a:pPr>
            <a:r>
              <a:rPr lang="en-GB" b="1" dirty="0" smtClean="0">
                <a:solidFill>
                  <a:srgbClr val="FFFF00"/>
                </a:solidFill>
                <a:latin typeface="Arial" charset="0"/>
              </a:rPr>
              <a:t>Heat Stroke is very serious</a:t>
            </a:r>
          </a:p>
          <a:p>
            <a:pPr>
              <a:lnSpc>
                <a:spcPct val="90000"/>
              </a:lnSpc>
            </a:pPr>
            <a:endParaRPr lang="en-GB" b="1" dirty="0" smtClean="0">
              <a:solidFill>
                <a:srgbClr val="FFFF00"/>
              </a:solidFill>
              <a:latin typeface="Arial" charset="0"/>
            </a:endParaRPr>
          </a:p>
          <a:p>
            <a:pPr>
              <a:lnSpc>
                <a:spcPct val="90000"/>
              </a:lnSpc>
            </a:pPr>
            <a:r>
              <a:rPr lang="en-GB" b="1" dirty="0" smtClean="0">
                <a:solidFill>
                  <a:srgbClr val="FFFF00"/>
                </a:solidFill>
                <a:latin typeface="Arial" charset="0"/>
              </a:rPr>
              <a:t>The body’s </a:t>
            </a:r>
            <a:r>
              <a:rPr lang="en-GB" b="1" dirty="0" smtClean="0">
                <a:solidFill>
                  <a:srgbClr val="FFFF00"/>
                </a:solidFill>
                <a:latin typeface="Arial" charset="0"/>
              </a:rPr>
              <a:t>temperature regulating system has </a:t>
            </a:r>
            <a:r>
              <a:rPr lang="en-GB" b="1" dirty="0" smtClean="0">
                <a:solidFill>
                  <a:srgbClr val="FFFF00"/>
                </a:solidFill>
                <a:latin typeface="Arial" charset="0"/>
              </a:rPr>
              <a:t>failed</a:t>
            </a:r>
          </a:p>
          <a:p>
            <a:pPr>
              <a:lnSpc>
                <a:spcPct val="90000"/>
              </a:lnSpc>
            </a:pPr>
            <a:endParaRPr lang="en-GB" b="1" dirty="0" smtClean="0">
              <a:solidFill>
                <a:srgbClr val="FFFF00"/>
              </a:solidFill>
              <a:latin typeface="Arial" charset="0"/>
            </a:endParaRPr>
          </a:p>
          <a:p>
            <a:pPr>
              <a:lnSpc>
                <a:spcPct val="90000"/>
              </a:lnSpc>
            </a:pPr>
            <a:r>
              <a:rPr lang="en-GB" b="1" dirty="0" smtClean="0">
                <a:solidFill>
                  <a:srgbClr val="FFFF00"/>
                </a:solidFill>
                <a:latin typeface="Arial" charset="0"/>
              </a:rPr>
              <a:t>Symptoms</a:t>
            </a:r>
            <a:r>
              <a:rPr lang="en-GB" b="1" dirty="0" smtClean="0">
                <a:solidFill>
                  <a:srgbClr val="FFFF00"/>
                </a:solidFill>
                <a:latin typeface="Arial" charset="0"/>
              </a:rPr>
              <a:t>:</a:t>
            </a:r>
          </a:p>
          <a:p>
            <a:pPr>
              <a:lnSpc>
                <a:spcPct val="90000"/>
              </a:lnSpc>
            </a:pPr>
            <a:endParaRPr lang="en-GB" b="1" dirty="0" smtClean="0">
              <a:solidFill>
                <a:srgbClr val="FFFF00"/>
              </a:solidFill>
              <a:latin typeface="Arial" charset="0"/>
            </a:endParaRPr>
          </a:p>
          <a:p>
            <a:pPr lvl="1">
              <a:lnSpc>
                <a:spcPct val="90000"/>
              </a:lnSpc>
              <a:buNone/>
            </a:pPr>
            <a:r>
              <a:rPr lang="en-GB" b="1" dirty="0" smtClean="0">
                <a:solidFill>
                  <a:srgbClr val="FFFF00"/>
                </a:solidFill>
              </a:rPr>
              <a:t>	High </a:t>
            </a:r>
            <a:r>
              <a:rPr lang="en-GB" b="1" dirty="0" smtClean="0">
                <a:solidFill>
                  <a:srgbClr val="FFFF00"/>
                </a:solidFill>
              </a:rPr>
              <a:t>body temp, no sweating, skin dry to the touch, lack of coordination, coma, </a:t>
            </a:r>
            <a:r>
              <a:rPr lang="en-GB" b="1" dirty="0" smtClean="0">
                <a:solidFill>
                  <a:srgbClr val="FFFF00"/>
                </a:solidFill>
              </a:rPr>
              <a:t>death</a:t>
            </a:r>
          </a:p>
          <a:p>
            <a:pPr lvl="1">
              <a:lnSpc>
                <a:spcPct val="90000"/>
              </a:lnSpc>
              <a:buNone/>
            </a:pPr>
            <a:endParaRPr lang="en-GB" b="1" dirty="0" smtClean="0">
              <a:solidFill>
                <a:srgbClr val="FFFF00"/>
              </a:solidFill>
            </a:endParaRPr>
          </a:p>
          <a:p>
            <a:pPr>
              <a:lnSpc>
                <a:spcPct val="90000"/>
              </a:lnSpc>
            </a:pPr>
            <a:r>
              <a:rPr lang="en-GB" b="1" dirty="0" smtClean="0">
                <a:solidFill>
                  <a:srgbClr val="FFFF00"/>
                </a:solidFill>
                <a:latin typeface="Arial" charset="0"/>
              </a:rPr>
              <a:t>Sponge down with water, cool with damp cloth, immerse in cold water if possible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92138" y="379413"/>
            <a:ext cx="184150" cy="457200"/>
          </a:xfrm>
          <a:prstGeom prst="rect">
            <a:avLst/>
          </a:prstGeom>
          <a:noFill/>
          <a:ln w="9525">
            <a:noFill/>
            <a:miter lim="800000"/>
            <a:headEnd/>
            <a:tailEnd/>
          </a:ln>
        </p:spPr>
        <p:txBody>
          <a:bodyPr wrap="none">
            <a:spAutoFit/>
          </a:bodyPr>
          <a:lstStyle/>
          <a:p>
            <a:endParaRPr lang="en-US" sz="2400"/>
          </a:p>
        </p:txBody>
      </p:sp>
      <p:sp>
        <p:nvSpPr>
          <p:cNvPr id="18435" name="Text Box 3"/>
          <p:cNvSpPr txBox="1">
            <a:spLocks noChangeArrowheads="1"/>
          </p:cNvSpPr>
          <p:nvPr/>
        </p:nvSpPr>
        <p:spPr bwMode="auto">
          <a:xfrm>
            <a:off x="0" y="620688"/>
            <a:ext cx="9144000" cy="769441"/>
          </a:xfrm>
          <a:prstGeom prst="rect">
            <a:avLst/>
          </a:prstGeom>
          <a:noFill/>
          <a:ln w="9525">
            <a:noFill/>
            <a:miter lim="800000"/>
            <a:headEnd/>
            <a:tailEnd/>
          </a:ln>
        </p:spPr>
        <p:txBody>
          <a:bodyPr wrap="square">
            <a:spAutoFit/>
          </a:bodyPr>
          <a:lstStyle/>
          <a:p>
            <a:pPr algn="ctr"/>
            <a:r>
              <a:rPr lang="en-GB" sz="4400" b="1" dirty="0">
                <a:solidFill>
                  <a:srgbClr val="FFFF00"/>
                </a:solidFill>
              </a:rPr>
              <a:t>Heat exhaustion and heat stroke</a:t>
            </a:r>
            <a:endParaRPr lang="en-US" sz="4400" b="1" dirty="0">
              <a:solidFill>
                <a:srgbClr val="FFFF00"/>
              </a:solidFill>
            </a:endParaRPr>
          </a:p>
        </p:txBody>
      </p:sp>
      <p:pic>
        <p:nvPicPr>
          <p:cNvPr id="18436" name="Picture 2"/>
          <p:cNvPicPr>
            <a:picLocks noChangeAspect="1" noChangeArrowheads="1"/>
          </p:cNvPicPr>
          <p:nvPr/>
        </p:nvPicPr>
        <p:blipFill>
          <a:blip r:embed="rId3" cstate="print"/>
          <a:srcRect/>
          <a:stretch>
            <a:fillRect/>
          </a:stretch>
        </p:blipFill>
        <p:spPr bwMode="auto">
          <a:xfrm>
            <a:off x="2192549" y="1557338"/>
            <a:ext cx="4758903" cy="4068251"/>
          </a:xfrm>
          <a:prstGeom prst="rect">
            <a:avLst/>
          </a:prstGeom>
          <a:noFill/>
          <a:ln w="9525">
            <a:noFill/>
            <a:miter lim="800000"/>
            <a:headEnd/>
            <a:tailEnd/>
          </a:ln>
        </p:spPr>
      </p:pic>
      <p:sp>
        <p:nvSpPr>
          <p:cNvPr id="18437" name="TextBox 4"/>
          <p:cNvSpPr txBox="1">
            <a:spLocks noChangeArrowheads="1"/>
          </p:cNvSpPr>
          <p:nvPr/>
        </p:nvSpPr>
        <p:spPr bwMode="auto">
          <a:xfrm>
            <a:off x="0" y="5661248"/>
            <a:ext cx="9144000" cy="461665"/>
          </a:xfrm>
          <a:prstGeom prst="rect">
            <a:avLst/>
          </a:prstGeom>
          <a:noFill/>
          <a:ln w="9525">
            <a:noFill/>
            <a:miter lim="800000"/>
            <a:headEnd/>
            <a:tailEnd/>
          </a:ln>
        </p:spPr>
        <p:txBody>
          <a:bodyPr wrap="square">
            <a:spAutoFit/>
          </a:bodyPr>
          <a:lstStyle/>
          <a:p>
            <a:pPr algn="ctr"/>
            <a:r>
              <a:rPr lang="en-GB" sz="2400" b="1" dirty="0">
                <a:solidFill>
                  <a:srgbClr val="FFFF00"/>
                </a:solidFill>
              </a:rPr>
              <a:t>Heat stroke is an emergency – phone </a:t>
            </a:r>
            <a:r>
              <a:rPr lang="en-GB" sz="2400" b="1" dirty="0" smtClean="0">
                <a:solidFill>
                  <a:srgbClr val="FFFF00"/>
                </a:solidFill>
              </a:rPr>
              <a:t>112</a:t>
            </a:r>
            <a:endParaRPr lang="en-GB" sz="2400" b="1"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92138" y="379413"/>
            <a:ext cx="184150" cy="457200"/>
          </a:xfrm>
          <a:prstGeom prst="rect">
            <a:avLst/>
          </a:prstGeom>
          <a:noFill/>
          <a:ln w="9525">
            <a:noFill/>
            <a:miter lim="800000"/>
            <a:headEnd/>
            <a:tailEnd/>
          </a:ln>
        </p:spPr>
        <p:txBody>
          <a:bodyPr wrap="none">
            <a:spAutoFit/>
          </a:bodyPr>
          <a:lstStyle/>
          <a:p>
            <a:endParaRPr lang="en-US" sz="2400">
              <a:solidFill>
                <a:srgbClr val="FFFF00"/>
              </a:solidFill>
            </a:endParaRPr>
          </a:p>
        </p:txBody>
      </p:sp>
      <p:sp>
        <p:nvSpPr>
          <p:cNvPr id="19459" name="Text Box 3"/>
          <p:cNvSpPr txBox="1">
            <a:spLocks noChangeArrowheads="1"/>
          </p:cNvSpPr>
          <p:nvPr/>
        </p:nvSpPr>
        <p:spPr bwMode="auto">
          <a:xfrm>
            <a:off x="519113" y="423863"/>
            <a:ext cx="8013700" cy="769441"/>
          </a:xfrm>
          <a:prstGeom prst="rect">
            <a:avLst/>
          </a:prstGeom>
          <a:noFill/>
          <a:ln w="9525">
            <a:noFill/>
            <a:miter lim="800000"/>
            <a:headEnd/>
            <a:tailEnd/>
          </a:ln>
        </p:spPr>
        <p:txBody>
          <a:bodyPr>
            <a:spAutoFit/>
          </a:bodyPr>
          <a:lstStyle/>
          <a:p>
            <a:pPr algn="ctr"/>
            <a:r>
              <a:rPr lang="en-GB" sz="4400" b="1" dirty="0">
                <a:solidFill>
                  <a:srgbClr val="FFFF00"/>
                </a:solidFill>
              </a:rPr>
              <a:t>Blisters</a:t>
            </a:r>
            <a:endParaRPr lang="en-US" sz="4400" b="1" dirty="0">
              <a:solidFill>
                <a:srgbClr val="FFFF00"/>
              </a:solidFill>
            </a:endParaRPr>
          </a:p>
        </p:txBody>
      </p:sp>
      <p:pic>
        <p:nvPicPr>
          <p:cNvPr id="19460" name="Picture 2"/>
          <p:cNvPicPr>
            <a:picLocks noChangeAspect="1" noChangeArrowheads="1"/>
          </p:cNvPicPr>
          <p:nvPr/>
        </p:nvPicPr>
        <p:blipFill>
          <a:blip r:embed="rId2" cstate="print"/>
          <a:srcRect/>
          <a:stretch>
            <a:fillRect/>
          </a:stretch>
        </p:blipFill>
        <p:spPr bwMode="auto">
          <a:xfrm>
            <a:off x="1524000" y="1484784"/>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444127" y="620688"/>
            <a:ext cx="2255746" cy="701731"/>
          </a:xfrm>
        </p:spPr>
        <p:txBody>
          <a:bodyPr/>
          <a:lstStyle/>
          <a:p>
            <a:pPr algn="ctr"/>
            <a:r>
              <a:rPr lang="en-GB" dirty="0" smtClean="0">
                <a:solidFill>
                  <a:srgbClr val="FFFF00"/>
                </a:solidFill>
                <a:latin typeface="Arial" charset="0"/>
              </a:rPr>
              <a:t>Blisters</a:t>
            </a:r>
          </a:p>
        </p:txBody>
      </p:sp>
      <p:sp>
        <p:nvSpPr>
          <p:cNvPr id="20483" name="Rectangle 3"/>
          <p:cNvSpPr>
            <a:spLocks noGrp="1" noChangeArrowheads="1"/>
          </p:cNvSpPr>
          <p:nvPr>
            <p:ph type="body" sz="half" idx="1"/>
          </p:nvPr>
        </p:nvSpPr>
        <p:spPr>
          <a:xfrm>
            <a:off x="755650" y="1484313"/>
            <a:ext cx="7704782" cy="4672048"/>
          </a:xfrm>
        </p:spPr>
        <p:txBody>
          <a:bodyPr/>
          <a:lstStyle/>
          <a:p>
            <a:pPr>
              <a:lnSpc>
                <a:spcPct val="90000"/>
              </a:lnSpc>
            </a:pPr>
            <a:r>
              <a:rPr lang="en-GB" b="1" dirty="0" smtClean="0">
                <a:solidFill>
                  <a:srgbClr val="FFFF00"/>
                </a:solidFill>
                <a:latin typeface="Arial" charset="0"/>
              </a:rPr>
              <a:t>Blisters are potentially </a:t>
            </a:r>
            <a:r>
              <a:rPr lang="en-GB" b="1" dirty="0" smtClean="0">
                <a:solidFill>
                  <a:srgbClr val="FFFF00"/>
                </a:solidFill>
                <a:latin typeface="Arial" charset="0"/>
              </a:rPr>
              <a:t>dangerous! Don’t underestimate </a:t>
            </a:r>
            <a:r>
              <a:rPr lang="en-GB" b="1" dirty="0" smtClean="0">
                <a:solidFill>
                  <a:srgbClr val="FFFF00"/>
                </a:solidFill>
                <a:latin typeface="Arial" charset="0"/>
              </a:rPr>
              <a:t>them</a:t>
            </a:r>
          </a:p>
          <a:p>
            <a:pPr>
              <a:lnSpc>
                <a:spcPct val="90000"/>
              </a:lnSpc>
            </a:pPr>
            <a:endParaRPr lang="en-GB" b="1" dirty="0" smtClean="0">
              <a:solidFill>
                <a:srgbClr val="FFFF00"/>
              </a:solidFill>
              <a:latin typeface="Arial" charset="0"/>
            </a:endParaRPr>
          </a:p>
          <a:p>
            <a:pPr>
              <a:lnSpc>
                <a:spcPct val="90000"/>
              </a:lnSpc>
            </a:pPr>
            <a:r>
              <a:rPr lang="en-GB" b="1" dirty="0" smtClean="0">
                <a:solidFill>
                  <a:srgbClr val="FFFF00"/>
                </a:solidFill>
                <a:latin typeface="Arial" charset="0"/>
              </a:rPr>
              <a:t>Treat as soon as </a:t>
            </a:r>
            <a:r>
              <a:rPr lang="en-GB" b="1" dirty="0" smtClean="0">
                <a:solidFill>
                  <a:srgbClr val="FFFF00"/>
                </a:solidFill>
                <a:latin typeface="Arial" charset="0"/>
              </a:rPr>
              <a:t>possible:</a:t>
            </a:r>
            <a:endParaRPr lang="en-GB" b="1" dirty="0" smtClean="0">
              <a:solidFill>
                <a:srgbClr val="FFFF00"/>
              </a:solidFill>
              <a:latin typeface="Arial" charset="0"/>
            </a:endParaRPr>
          </a:p>
          <a:p>
            <a:pPr lvl="1">
              <a:lnSpc>
                <a:spcPct val="90000"/>
              </a:lnSpc>
            </a:pPr>
            <a:r>
              <a:rPr lang="en-GB" b="1" dirty="0" smtClean="0">
                <a:solidFill>
                  <a:srgbClr val="FFFF00"/>
                </a:solidFill>
              </a:rPr>
              <a:t>Smear with antiseptic</a:t>
            </a:r>
          </a:p>
          <a:p>
            <a:pPr lvl="1">
              <a:lnSpc>
                <a:spcPct val="90000"/>
              </a:lnSpc>
            </a:pPr>
            <a:r>
              <a:rPr lang="en-GB" b="1" dirty="0" smtClean="0">
                <a:solidFill>
                  <a:srgbClr val="FFFF00"/>
                </a:solidFill>
              </a:rPr>
              <a:t>Cover with broad plaster or chiropody felt</a:t>
            </a:r>
          </a:p>
          <a:p>
            <a:pPr lvl="1">
              <a:lnSpc>
                <a:spcPct val="90000"/>
              </a:lnSpc>
            </a:pPr>
            <a:r>
              <a:rPr lang="en-GB" b="1" dirty="0" smtClean="0">
                <a:solidFill>
                  <a:srgbClr val="FFFF00"/>
                </a:solidFill>
              </a:rPr>
              <a:t>U</a:t>
            </a:r>
            <a:r>
              <a:rPr lang="en-GB" b="1" dirty="0" smtClean="0">
                <a:solidFill>
                  <a:srgbClr val="FFFF00"/>
                </a:solidFill>
              </a:rPr>
              <a:t>se </a:t>
            </a:r>
            <a:r>
              <a:rPr lang="en-GB" b="1" dirty="0" smtClean="0">
                <a:solidFill>
                  <a:srgbClr val="FFFF00"/>
                </a:solidFill>
              </a:rPr>
              <a:t>special blister </a:t>
            </a:r>
            <a:r>
              <a:rPr lang="en-GB" b="1" dirty="0" smtClean="0">
                <a:solidFill>
                  <a:srgbClr val="FFFF00"/>
                </a:solidFill>
              </a:rPr>
              <a:t>pads if available</a:t>
            </a:r>
            <a:endParaRPr lang="en-GB" b="1" dirty="0" smtClean="0">
              <a:solidFill>
                <a:srgbClr val="FFFF00"/>
              </a:solidFill>
            </a:endParaRPr>
          </a:p>
          <a:p>
            <a:pPr lvl="1">
              <a:lnSpc>
                <a:spcPct val="90000"/>
              </a:lnSpc>
            </a:pPr>
            <a:r>
              <a:rPr lang="en-GB" b="1" dirty="0" smtClean="0">
                <a:solidFill>
                  <a:srgbClr val="FFFF00"/>
                </a:solidFill>
              </a:rPr>
              <a:t>Only burst in severe </a:t>
            </a:r>
            <a:r>
              <a:rPr lang="en-GB" b="1" dirty="0" smtClean="0">
                <a:solidFill>
                  <a:srgbClr val="FFFF00"/>
                </a:solidFill>
              </a:rPr>
              <a:t>cases, but </a:t>
            </a:r>
            <a:r>
              <a:rPr lang="en-GB" b="1" dirty="0" smtClean="0">
                <a:solidFill>
                  <a:srgbClr val="FFFF00"/>
                </a:solidFill>
              </a:rPr>
              <a:t>make sure skin is </a:t>
            </a:r>
            <a:r>
              <a:rPr lang="en-GB" b="1" dirty="0" smtClean="0">
                <a:solidFill>
                  <a:srgbClr val="FFFF00"/>
                </a:solidFill>
              </a:rPr>
              <a:t>clean </a:t>
            </a:r>
            <a:r>
              <a:rPr lang="en-GB" b="1" dirty="0" smtClean="0">
                <a:solidFill>
                  <a:srgbClr val="FFFF00"/>
                </a:solidFill>
              </a:rPr>
              <a:t>and needle is sterile</a:t>
            </a:r>
          </a:p>
          <a:p>
            <a:pPr lvl="1">
              <a:lnSpc>
                <a:spcPct val="90000"/>
              </a:lnSpc>
            </a:pPr>
            <a:r>
              <a:rPr lang="en-GB" b="1" dirty="0" smtClean="0">
                <a:solidFill>
                  <a:srgbClr val="FFFF00"/>
                </a:solidFill>
              </a:rPr>
              <a:t>Change dressing daily, and at every chance, let it harden in fresh air</a:t>
            </a:r>
          </a:p>
          <a:p>
            <a:pPr lvl="1">
              <a:lnSpc>
                <a:spcPct val="90000"/>
              </a:lnSpc>
            </a:pPr>
            <a:endParaRPr lang="en-GB" b="1" dirty="0" smtClean="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92138" y="379413"/>
            <a:ext cx="184150" cy="457200"/>
          </a:xfrm>
          <a:prstGeom prst="rect">
            <a:avLst/>
          </a:prstGeom>
          <a:noFill/>
          <a:ln w="9525">
            <a:noFill/>
            <a:miter lim="800000"/>
            <a:headEnd/>
            <a:tailEnd/>
          </a:ln>
        </p:spPr>
        <p:txBody>
          <a:bodyPr wrap="none">
            <a:spAutoFit/>
          </a:bodyPr>
          <a:lstStyle/>
          <a:p>
            <a:endParaRPr lang="en-US" sz="2400">
              <a:solidFill>
                <a:srgbClr val="FFFF00"/>
              </a:solidFill>
            </a:endParaRPr>
          </a:p>
        </p:txBody>
      </p:sp>
      <p:sp>
        <p:nvSpPr>
          <p:cNvPr id="21507" name="Text Box 3"/>
          <p:cNvSpPr txBox="1">
            <a:spLocks noChangeArrowheads="1"/>
          </p:cNvSpPr>
          <p:nvPr/>
        </p:nvSpPr>
        <p:spPr bwMode="auto">
          <a:xfrm>
            <a:off x="0" y="620688"/>
            <a:ext cx="9144000" cy="769441"/>
          </a:xfrm>
          <a:prstGeom prst="rect">
            <a:avLst/>
          </a:prstGeom>
          <a:noFill/>
          <a:ln w="9525">
            <a:noFill/>
            <a:miter lim="800000"/>
            <a:headEnd/>
            <a:tailEnd/>
          </a:ln>
        </p:spPr>
        <p:txBody>
          <a:bodyPr wrap="square">
            <a:spAutoFit/>
          </a:bodyPr>
          <a:lstStyle/>
          <a:p>
            <a:pPr algn="ctr"/>
            <a:r>
              <a:rPr lang="en-GB" sz="4400" b="1" dirty="0" smtClean="0">
                <a:solidFill>
                  <a:srgbClr val="FFFF00"/>
                </a:solidFill>
              </a:rPr>
              <a:t>Getting </a:t>
            </a:r>
            <a:r>
              <a:rPr lang="en-GB" sz="4400" b="1" dirty="0">
                <a:solidFill>
                  <a:srgbClr val="FFFF00"/>
                </a:solidFill>
              </a:rPr>
              <a:t>help</a:t>
            </a:r>
            <a:endParaRPr lang="en-US" sz="4400" b="1" dirty="0">
              <a:solidFill>
                <a:srgbClr val="FFFF00"/>
              </a:solidFill>
            </a:endParaRPr>
          </a:p>
        </p:txBody>
      </p:sp>
      <p:pic>
        <p:nvPicPr>
          <p:cNvPr id="21508" name="Picture 3" descr="DSC03700.JPG"/>
          <p:cNvPicPr>
            <a:picLocks noChangeAspect="1"/>
          </p:cNvPicPr>
          <p:nvPr/>
        </p:nvPicPr>
        <p:blipFill>
          <a:blip r:embed="rId2" cstate="print"/>
          <a:srcRect l="10938" t="26041" r="30469" b="30208"/>
          <a:stretch>
            <a:fillRect/>
          </a:stretch>
        </p:blipFill>
        <p:spPr bwMode="auto">
          <a:xfrm>
            <a:off x="626171" y="1628800"/>
            <a:ext cx="7891659" cy="4419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38907" y="692696"/>
            <a:ext cx="5266185" cy="701731"/>
          </a:xfrm>
        </p:spPr>
        <p:txBody>
          <a:bodyPr/>
          <a:lstStyle/>
          <a:p>
            <a:pPr algn="ctr"/>
            <a:r>
              <a:rPr lang="en-GB" dirty="0" smtClean="0">
                <a:solidFill>
                  <a:srgbClr val="FFFF00"/>
                </a:solidFill>
                <a:latin typeface="Arial" charset="0"/>
              </a:rPr>
              <a:t>What is Exposure?</a:t>
            </a:r>
          </a:p>
        </p:txBody>
      </p:sp>
      <p:sp>
        <p:nvSpPr>
          <p:cNvPr id="4099" name="Rectangle 3"/>
          <p:cNvSpPr>
            <a:spLocks noGrp="1" noChangeArrowheads="1"/>
          </p:cNvSpPr>
          <p:nvPr>
            <p:ph type="body" idx="1"/>
          </p:nvPr>
        </p:nvSpPr>
        <p:spPr>
          <a:xfrm>
            <a:off x="468313" y="1916113"/>
            <a:ext cx="8229600" cy="3490186"/>
          </a:xfrm>
        </p:spPr>
        <p:txBody>
          <a:bodyPr/>
          <a:lstStyle/>
          <a:p>
            <a:r>
              <a:rPr lang="en-GB" b="1" dirty="0" smtClean="0">
                <a:solidFill>
                  <a:srgbClr val="FFFF00"/>
                </a:solidFill>
                <a:latin typeface="Arial" charset="0"/>
              </a:rPr>
              <a:t>Exposure to extreme climatic </a:t>
            </a:r>
            <a:r>
              <a:rPr lang="en-GB" b="1" dirty="0" smtClean="0">
                <a:solidFill>
                  <a:srgbClr val="FFFF00"/>
                </a:solidFill>
                <a:latin typeface="Arial" charset="0"/>
              </a:rPr>
              <a:t>conditions</a:t>
            </a:r>
          </a:p>
          <a:p>
            <a:endParaRPr lang="en-GB" b="1" dirty="0" smtClean="0">
              <a:solidFill>
                <a:srgbClr val="FFFF00"/>
              </a:solidFill>
              <a:latin typeface="Arial" charset="0"/>
            </a:endParaRPr>
          </a:p>
          <a:p>
            <a:r>
              <a:rPr lang="en-GB" b="1" dirty="0" smtClean="0">
                <a:solidFill>
                  <a:srgbClr val="FFFF00"/>
                </a:solidFill>
                <a:latin typeface="Arial" charset="0"/>
              </a:rPr>
              <a:t>Extreme cold can lead to </a:t>
            </a:r>
            <a:r>
              <a:rPr lang="en-GB" b="1" dirty="0" smtClean="0">
                <a:solidFill>
                  <a:srgbClr val="FFFF00"/>
                </a:solidFill>
                <a:latin typeface="Arial" charset="0"/>
              </a:rPr>
              <a:t>Hypothermia</a:t>
            </a:r>
          </a:p>
          <a:p>
            <a:endParaRPr lang="en-GB" b="1" dirty="0" smtClean="0">
              <a:solidFill>
                <a:srgbClr val="FFFF00"/>
              </a:solidFill>
              <a:latin typeface="Arial" charset="0"/>
            </a:endParaRPr>
          </a:p>
          <a:p>
            <a:r>
              <a:rPr lang="en-GB" b="1" dirty="0" smtClean="0">
                <a:solidFill>
                  <a:srgbClr val="FFFF00"/>
                </a:solidFill>
                <a:latin typeface="Arial" charset="0"/>
              </a:rPr>
              <a:t>Extreme heat can lead to </a:t>
            </a:r>
            <a:r>
              <a:rPr lang="en-GB" b="1" dirty="0" smtClean="0">
                <a:solidFill>
                  <a:srgbClr val="FFFF00"/>
                </a:solidFill>
                <a:latin typeface="Arial" charset="0"/>
              </a:rPr>
              <a:t>Heat Stroke or exhaustion</a:t>
            </a:r>
          </a:p>
          <a:p>
            <a:endParaRPr lang="en-GB" b="1" dirty="0" smtClean="0">
              <a:solidFill>
                <a:srgbClr val="FFFF00"/>
              </a:solidFill>
              <a:latin typeface="Arial" charset="0"/>
            </a:endParaRPr>
          </a:p>
          <a:p>
            <a:r>
              <a:rPr lang="en-GB" b="1" dirty="0" smtClean="0">
                <a:solidFill>
                  <a:srgbClr val="FFFF00"/>
                </a:solidFill>
                <a:latin typeface="Arial" charset="0"/>
              </a:rPr>
              <a:t>Climatic conditions do not need to be extreme though!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754836" y="620688"/>
            <a:ext cx="3634328" cy="701731"/>
          </a:xfrm>
        </p:spPr>
        <p:txBody>
          <a:bodyPr/>
          <a:lstStyle/>
          <a:p>
            <a:pPr algn="ctr"/>
            <a:r>
              <a:rPr lang="en-GB" dirty="0" smtClean="0">
                <a:solidFill>
                  <a:srgbClr val="FFFF00"/>
                </a:solidFill>
                <a:latin typeface="Arial" charset="0"/>
              </a:rPr>
              <a:t>Hypothermia</a:t>
            </a:r>
          </a:p>
        </p:txBody>
      </p:sp>
      <p:sp>
        <p:nvSpPr>
          <p:cNvPr id="5123" name="Rectangle 3"/>
          <p:cNvSpPr>
            <a:spLocks noGrp="1" noChangeArrowheads="1"/>
          </p:cNvSpPr>
          <p:nvPr>
            <p:ph type="body" sz="half" idx="1"/>
          </p:nvPr>
        </p:nvSpPr>
        <p:spPr>
          <a:xfrm>
            <a:off x="323528" y="1484784"/>
            <a:ext cx="4680520" cy="5336846"/>
          </a:xfrm>
        </p:spPr>
        <p:txBody>
          <a:bodyPr/>
          <a:lstStyle/>
          <a:p>
            <a:r>
              <a:rPr lang="en-GB" sz="2400" b="1" dirty="0" smtClean="0">
                <a:solidFill>
                  <a:srgbClr val="FFFF00"/>
                </a:solidFill>
                <a:latin typeface="Arial" charset="0"/>
              </a:rPr>
              <a:t>Caused by a fall </a:t>
            </a:r>
            <a:r>
              <a:rPr lang="en-GB" sz="2400" b="1" dirty="0" smtClean="0">
                <a:solidFill>
                  <a:srgbClr val="FFFF00"/>
                </a:solidFill>
                <a:latin typeface="Arial" charset="0"/>
              </a:rPr>
              <a:t>in core body </a:t>
            </a:r>
            <a:r>
              <a:rPr lang="en-GB" sz="2400" b="1" dirty="0" smtClean="0">
                <a:solidFill>
                  <a:srgbClr val="FFFF00"/>
                </a:solidFill>
                <a:latin typeface="Arial" charset="0"/>
              </a:rPr>
              <a:t>temperature</a:t>
            </a:r>
          </a:p>
          <a:p>
            <a:endParaRPr lang="en-GB" sz="2400" b="1" dirty="0" smtClean="0">
              <a:solidFill>
                <a:srgbClr val="FFFF00"/>
              </a:solidFill>
              <a:latin typeface="Arial" charset="0"/>
            </a:endParaRPr>
          </a:p>
          <a:p>
            <a:r>
              <a:rPr lang="en-GB" sz="2400" b="1" dirty="0" smtClean="0">
                <a:solidFill>
                  <a:srgbClr val="FFFF00"/>
                </a:solidFill>
                <a:latin typeface="Arial" charset="0"/>
              </a:rPr>
              <a:t>If </a:t>
            </a:r>
            <a:r>
              <a:rPr lang="en-GB" sz="2400" b="1" dirty="0" smtClean="0">
                <a:solidFill>
                  <a:srgbClr val="FFFF00"/>
                </a:solidFill>
                <a:latin typeface="Arial" charset="0"/>
              </a:rPr>
              <a:t>it is not </a:t>
            </a:r>
            <a:r>
              <a:rPr lang="en-GB" sz="2400" b="1" dirty="0" smtClean="0">
                <a:solidFill>
                  <a:srgbClr val="FFFF00"/>
                </a:solidFill>
                <a:latin typeface="Arial" charset="0"/>
              </a:rPr>
              <a:t>stopped, </a:t>
            </a:r>
            <a:r>
              <a:rPr lang="en-GB" sz="2400" b="1" dirty="0" smtClean="0">
                <a:solidFill>
                  <a:srgbClr val="FFFF00"/>
                </a:solidFill>
                <a:latin typeface="Arial" charset="0"/>
              </a:rPr>
              <a:t>it can </a:t>
            </a:r>
            <a:r>
              <a:rPr lang="en-GB" sz="2400" b="1" dirty="0" smtClean="0">
                <a:solidFill>
                  <a:srgbClr val="FFFF00"/>
                </a:solidFill>
                <a:latin typeface="Arial" charset="0"/>
              </a:rPr>
              <a:t>lead to unconsciousness, respiratory </a:t>
            </a:r>
            <a:r>
              <a:rPr lang="en-GB" sz="2400" b="1" dirty="0" smtClean="0">
                <a:solidFill>
                  <a:srgbClr val="FFFF00"/>
                </a:solidFill>
                <a:latin typeface="Arial" charset="0"/>
              </a:rPr>
              <a:t>or </a:t>
            </a:r>
            <a:r>
              <a:rPr lang="en-GB" sz="2400" b="1" dirty="0" smtClean="0">
                <a:solidFill>
                  <a:srgbClr val="FFFF00"/>
                </a:solidFill>
                <a:latin typeface="Arial" charset="0"/>
              </a:rPr>
              <a:t>cardiac failure, and </a:t>
            </a:r>
            <a:r>
              <a:rPr lang="en-GB" sz="2400" b="1" dirty="0" smtClean="0">
                <a:solidFill>
                  <a:srgbClr val="FFFF00"/>
                </a:solidFill>
                <a:latin typeface="Arial" charset="0"/>
              </a:rPr>
              <a:t>death</a:t>
            </a:r>
          </a:p>
          <a:p>
            <a:endParaRPr lang="en-GB" sz="2400" b="1" dirty="0" smtClean="0">
              <a:solidFill>
                <a:srgbClr val="FFFF00"/>
              </a:solidFill>
              <a:latin typeface="Arial" charset="0"/>
            </a:endParaRPr>
          </a:p>
          <a:p>
            <a:r>
              <a:rPr lang="en-GB" sz="2400" b="1" dirty="0" smtClean="0">
                <a:solidFill>
                  <a:srgbClr val="FFFF00"/>
                </a:solidFill>
                <a:latin typeface="Arial" charset="0"/>
              </a:rPr>
              <a:t>Younger people more likely to </a:t>
            </a:r>
            <a:r>
              <a:rPr lang="en-GB" sz="2400" b="1" dirty="0" smtClean="0">
                <a:solidFill>
                  <a:srgbClr val="FFFF00"/>
                </a:solidFill>
                <a:latin typeface="Arial" charset="0"/>
              </a:rPr>
              <a:t>suffer</a:t>
            </a:r>
          </a:p>
          <a:p>
            <a:endParaRPr lang="en-GB" sz="2400" b="1" dirty="0" smtClean="0">
              <a:solidFill>
                <a:srgbClr val="FFFF00"/>
              </a:solidFill>
              <a:latin typeface="Arial" charset="0"/>
            </a:endParaRPr>
          </a:p>
          <a:p>
            <a:r>
              <a:rPr lang="en-GB" sz="2400" b="1" dirty="0" smtClean="0">
                <a:solidFill>
                  <a:srgbClr val="FFFF00"/>
                </a:solidFill>
                <a:latin typeface="Arial" charset="0"/>
              </a:rPr>
              <a:t>The UK </a:t>
            </a:r>
            <a:r>
              <a:rPr lang="en-GB" sz="2400" b="1" dirty="0" smtClean="0">
                <a:solidFill>
                  <a:srgbClr val="FFFF00"/>
                </a:solidFill>
                <a:latin typeface="Arial" charset="0"/>
              </a:rPr>
              <a:t>climate </a:t>
            </a:r>
            <a:r>
              <a:rPr lang="en-GB" sz="2400" b="1" dirty="0" smtClean="0">
                <a:solidFill>
                  <a:srgbClr val="FFFF00"/>
                </a:solidFill>
                <a:latin typeface="Arial" charset="0"/>
              </a:rPr>
              <a:t>can be as </a:t>
            </a:r>
            <a:r>
              <a:rPr lang="en-GB" sz="2400" b="1" dirty="0" smtClean="0">
                <a:solidFill>
                  <a:srgbClr val="FFFF00"/>
                </a:solidFill>
                <a:latin typeface="Arial" charset="0"/>
              </a:rPr>
              <a:t>bad as the Arctic!</a:t>
            </a:r>
          </a:p>
        </p:txBody>
      </p:sp>
      <p:pic>
        <p:nvPicPr>
          <p:cNvPr id="5124" name="Picture 5" descr="http://upload.wikimedia.org/wikipedia/commons/thumb/a/a1/Arctic_survival_-_constructing_shelter_%C2%B7_061214-F-4127S-055.JPG/250px-Arctic_survival_-_constructing_shelter_%C2%B7_061214-F-4127S-055.JPG">
            <a:hlinkClick r:id="rId2"/>
          </p:cNvPr>
          <p:cNvPicPr>
            <a:picLocks noChangeAspect="1" noChangeArrowheads="1"/>
          </p:cNvPicPr>
          <p:nvPr/>
        </p:nvPicPr>
        <p:blipFill>
          <a:blip r:embed="rId3" cstate="print"/>
          <a:srcRect/>
          <a:stretch>
            <a:fillRect/>
          </a:stretch>
        </p:blipFill>
        <p:spPr bwMode="auto">
          <a:xfrm>
            <a:off x="4809626" y="1988840"/>
            <a:ext cx="4101281"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27362" y="836712"/>
            <a:ext cx="6489276" cy="701731"/>
          </a:xfrm>
        </p:spPr>
        <p:txBody>
          <a:bodyPr/>
          <a:lstStyle/>
          <a:p>
            <a:pPr algn="ctr"/>
            <a:r>
              <a:rPr lang="en-GB" dirty="0" smtClean="0">
                <a:solidFill>
                  <a:srgbClr val="FFFF00"/>
                </a:solidFill>
                <a:latin typeface="Arial" charset="0"/>
              </a:rPr>
              <a:t>Causes of Hypothermia</a:t>
            </a:r>
          </a:p>
        </p:txBody>
      </p:sp>
      <p:sp>
        <p:nvSpPr>
          <p:cNvPr id="6147" name="Rectangle 3"/>
          <p:cNvSpPr>
            <a:spLocks noGrp="1" noChangeArrowheads="1"/>
          </p:cNvSpPr>
          <p:nvPr>
            <p:ph type="body" idx="1"/>
          </p:nvPr>
        </p:nvSpPr>
        <p:spPr>
          <a:xfrm>
            <a:off x="2051720" y="1484784"/>
            <a:ext cx="4500562" cy="4893647"/>
          </a:xfrm>
        </p:spPr>
        <p:txBody>
          <a:bodyPr/>
          <a:lstStyle/>
          <a:p>
            <a:pPr lvl="1">
              <a:buFont typeface="Arial" pitchFamily="34" charset="0"/>
              <a:buChar char="•"/>
            </a:pPr>
            <a:r>
              <a:rPr lang="en-GB" b="1" dirty="0" smtClean="0">
                <a:solidFill>
                  <a:srgbClr val="FFFF00"/>
                </a:solidFill>
              </a:rPr>
              <a:t>Cold</a:t>
            </a:r>
          </a:p>
          <a:p>
            <a:pPr lvl="1">
              <a:buFont typeface="Arial" pitchFamily="34" charset="0"/>
              <a:buChar char="•"/>
            </a:pPr>
            <a:endParaRPr lang="en-GB" b="1" dirty="0" smtClean="0">
              <a:solidFill>
                <a:srgbClr val="FFFF00"/>
              </a:solidFill>
            </a:endParaRPr>
          </a:p>
          <a:p>
            <a:pPr lvl="1">
              <a:buFont typeface="Arial" pitchFamily="34" charset="0"/>
              <a:buChar char="•"/>
            </a:pPr>
            <a:r>
              <a:rPr lang="en-GB" b="1" dirty="0" smtClean="0">
                <a:solidFill>
                  <a:srgbClr val="FFFF00"/>
                </a:solidFill>
              </a:rPr>
              <a:t>Exhaustion</a:t>
            </a:r>
          </a:p>
          <a:p>
            <a:pPr lvl="1">
              <a:buFont typeface="Arial" pitchFamily="34" charset="0"/>
              <a:buChar char="•"/>
            </a:pPr>
            <a:endParaRPr lang="en-GB" b="1" dirty="0" smtClean="0">
              <a:solidFill>
                <a:srgbClr val="FFFF00"/>
              </a:solidFill>
            </a:endParaRPr>
          </a:p>
          <a:p>
            <a:pPr lvl="1">
              <a:buFont typeface="Arial" pitchFamily="34" charset="0"/>
              <a:buChar char="•"/>
            </a:pPr>
            <a:r>
              <a:rPr lang="en-GB" b="1" dirty="0" smtClean="0">
                <a:solidFill>
                  <a:srgbClr val="FFFF00"/>
                </a:solidFill>
              </a:rPr>
              <a:t>Tiredness</a:t>
            </a:r>
          </a:p>
          <a:p>
            <a:pPr lvl="1">
              <a:buFont typeface="Arial" pitchFamily="34" charset="0"/>
              <a:buChar char="•"/>
            </a:pPr>
            <a:endParaRPr lang="en-GB" b="1" dirty="0" smtClean="0">
              <a:solidFill>
                <a:srgbClr val="FFFF00"/>
              </a:solidFill>
            </a:endParaRPr>
          </a:p>
          <a:p>
            <a:pPr lvl="1">
              <a:buFont typeface="Arial" pitchFamily="34" charset="0"/>
              <a:buChar char="•"/>
            </a:pPr>
            <a:r>
              <a:rPr lang="en-GB" b="1" dirty="0" smtClean="0">
                <a:solidFill>
                  <a:srgbClr val="FFFF00"/>
                </a:solidFill>
              </a:rPr>
              <a:t>Low </a:t>
            </a:r>
            <a:r>
              <a:rPr lang="en-GB" b="1" dirty="0" smtClean="0">
                <a:solidFill>
                  <a:srgbClr val="FFFF00"/>
                </a:solidFill>
              </a:rPr>
              <a:t>morale</a:t>
            </a:r>
          </a:p>
          <a:p>
            <a:pPr lvl="1">
              <a:buFont typeface="Arial" pitchFamily="34" charset="0"/>
              <a:buChar char="•"/>
            </a:pPr>
            <a:endParaRPr lang="en-GB" b="1" dirty="0" smtClean="0">
              <a:solidFill>
                <a:srgbClr val="FFFF00"/>
              </a:solidFill>
            </a:endParaRPr>
          </a:p>
          <a:p>
            <a:pPr lvl="1">
              <a:buFont typeface="Arial" pitchFamily="34" charset="0"/>
              <a:buChar char="•"/>
            </a:pPr>
            <a:r>
              <a:rPr lang="en-GB" b="1" dirty="0" smtClean="0">
                <a:solidFill>
                  <a:srgbClr val="FFFF00"/>
                </a:solidFill>
              </a:rPr>
              <a:t>Stress</a:t>
            </a:r>
          </a:p>
          <a:p>
            <a:pPr lvl="1">
              <a:buFont typeface="Arial" pitchFamily="34" charset="0"/>
              <a:buChar char="•"/>
            </a:pPr>
            <a:endParaRPr lang="en-GB" b="1" dirty="0" smtClean="0">
              <a:solidFill>
                <a:srgbClr val="FFFF00"/>
              </a:solidFill>
            </a:endParaRPr>
          </a:p>
          <a:p>
            <a:pPr lvl="1">
              <a:buFont typeface="Arial" pitchFamily="34" charset="0"/>
              <a:buChar char="•"/>
            </a:pPr>
            <a:r>
              <a:rPr lang="en-GB" b="1" dirty="0" smtClean="0">
                <a:solidFill>
                  <a:srgbClr val="FFFF00"/>
                </a:solidFill>
              </a:rPr>
              <a:t>Injury (Shock)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36366" y="836712"/>
            <a:ext cx="6271268" cy="701731"/>
          </a:xfrm>
        </p:spPr>
        <p:txBody>
          <a:bodyPr/>
          <a:lstStyle/>
          <a:p>
            <a:pPr algn="ctr"/>
            <a:r>
              <a:rPr lang="en-GB" dirty="0" smtClean="0">
                <a:solidFill>
                  <a:srgbClr val="FFFF00"/>
                </a:solidFill>
                <a:latin typeface="Arial" charset="0"/>
              </a:rPr>
              <a:t>Causes </a:t>
            </a:r>
            <a:r>
              <a:rPr lang="en-GB" dirty="0" smtClean="0">
                <a:solidFill>
                  <a:srgbClr val="FFFF00"/>
                </a:solidFill>
                <a:latin typeface="Arial" charset="0"/>
              </a:rPr>
              <a:t>– Bad Weather</a:t>
            </a:r>
            <a:endParaRPr lang="en-GB" dirty="0" smtClean="0">
              <a:solidFill>
                <a:srgbClr val="FFFF00"/>
              </a:solidFill>
              <a:latin typeface="Arial" charset="0"/>
            </a:endParaRPr>
          </a:p>
        </p:txBody>
      </p:sp>
      <p:sp>
        <p:nvSpPr>
          <p:cNvPr id="7171" name="Rectangle 3"/>
          <p:cNvSpPr>
            <a:spLocks noGrp="1" noChangeArrowheads="1"/>
          </p:cNvSpPr>
          <p:nvPr>
            <p:ph type="body" sz="half" idx="1"/>
          </p:nvPr>
        </p:nvSpPr>
        <p:spPr>
          <a:xfrm>
            <a:off x="179512" y="1844824"/>
            <a:ext cx="4608512" cy="4450449"/>
          </a:xfrm>
        </p:spPr>
        <p:txBody>
          <a:bodyPr/>
          <a:lstStyle/>
          <a:p>
            <a:r>
              <a:rPr lang="en-GB" sz="2400" b="1" dirty="0" smtClean="0">
                <a:solidFill>
                  <a:srgbClr val="FFFF00"/>
                </a:solidFill>
                <a:latin typeface="Arial" charset="0"/>
              </a:rPr>
              <a:t>If bad weather occurs, getting off the </a:t>
            </a:r>
            <a:r>
              <a:rPr lang="en-GB" sz="2400" b="1" dirty="0" smtClean="0">
                <a:solidFill>
                  <a:srgbClr val="FFFF00"/>
                </a:solidFill>
                <a:latin typeface="Arial" charset="0"/>
              </a:rPr>
              <a:t>hill </a:t>
            </a:r>
            <a:r>
              <a:rPr lang="en-GB" sz="2400" b="1" dirty="0" smtClean="0">
                <a:solidFill>
                  <a:srgbClr val="FFFF00"/>
                </a:solidFill>
                <a:latin typeface="Arial" charset="0"/>
              </a:rPr>
              <a:t>might not be the best move </a:t>
            </a:r>
            <a:r>
              <a:rPr lang="en-GB" b="1" dirty="0" smtClean="0">
                <a:solidFill>
                  <a:srgbClr val="FFFF00"/>
                </a:solidFill>
                <a:latin typeface="Arial" charset="0"/>
              </a:rPr>
              <a:t>as this </a:t>
            </a:r>
            <a:r>
              <a:rPr lang="en-GB" sz="2400" b="1" dirty="0" smtClean="0">
                <a:solidFill>
                  <a:srgbClr val="FFFF00"/>
                </a:solidFill>
                <a:latin typeface="Arial" charset="0"/>
              </a:rPr>
              <a:t>can </a:t>
            </a:r>
            <a:r>
              <a:rPr lang="en-GB" sz="2400" b="1" dirty="0" smtClean="0">
                <a:solidFill>
                  <a:srgbClr val="FFFF00"/>
                </a:solidFill>
                <a:latin typeface="Arial" charset="0"/>
              </a:rPr>
              <a:t>lead to </a:t>
            </a:r>
            <a:r>
              <a:rPr lang="en-GB" sz="2400" b="1" dirty="0" smtClean="0">
                <a:solidFill>
                  <a:srgbClr val="FFFF00"/>
                </a:solidFill>
                <a:latin typeface="Arial" charset="0"/>
              </a:rPr>
              <a:t>exhaustion</a:t>
            </a:r>
          </a:p>
          <a:p>
            <a:endParaRPr lang="en-GB" sz="2400" b="1" dirty="0" smtClean="0">
              <a:solidFill>
                <a:srgbClr val="FFFF00"/>
              </a:solidFill>
              <a:latin typeface="Arial" charset="0"/>
            </a:endParaRPr>
          </a:p>
          <a:p>
            <a:r>
              <a:rPr lang="en-GB" sz="2400" b="1" dirty="0" err="1" smtClean="0">
                <a:solidFill>
                  <a:srgbClr val="FFFF00"/>
                </a:solidFill>
                <a:latin typeface="Arial" charset="0"/>
              </a:rPr>
              <a:t>Windchill</a:t>
            </a:r>
            <a:r>
              <a:rPr lang="en-GB" sz="2400" b="1" dirty="0" smtClean="0">
                <a:solidFill>
                  <a:srgbClr val="FFFF00"/>
                </a:solidFill>
                <a:latin typeface="Arial" charset="0"/>
              </a:rPr>
              <a:t> is often </a:t>
            </a:r>
            <a:r>
              <a:rPr lang="en-GB" sz="2400" b="1" dirty="0" smtClean="0">
                <a:solidFill>
                  <a:srgbClr val="FFFF00"/>
                </a:solidFill>
                <a:latin typeface="Arial" charset="0"/>
              </a:rPr>
              <a:t>underestimated</a:t>
            </a:r>
          </a:p>
          <a:p>
            <a:endParaRPr lang="en-GB" sz="2400" b="1" dirty="0" smtClean="0">
              <a:solidFill>
                <a:srgbClr val="FFFF00"/>
              </a:solidFill>
              <a:latin typeface="Arial" charset="0"/>
            </a:endParaRPr>
          </a:p>
          <a:p>
            <a:r>
              <a:rPr lang="en-GB" sz="2400" b="1" dirty="0" smtClean="0">
                <a:solidFill>
                  <a:srgbClr val="FFFF00"/>
                </a:solidFill>
                <a:latin typeface="Arial" charset="0"/>
              </a:rPr>
              <a:t>Rain makes clothes </a:t>
            </a:r>
            <a:r>
              <a:rPr lang="en-GB" sz="2400" b="1" dirty="0" smtClean="0">
                <a:solidFill>
                  <a:srgbClr val="FFFF00"/>
                </a:solidFill>
                <a:latin typeface="Arial" charset="0"/>
              </a:rPr>
              <a:t>wet and  </a:t>
            </a:r>
            <a:r>
              <a:rPr lang="en-GB" sz="2400" b="1" dirty="0" smtClean="0">
                <a:solidFill>
                  <a:srgbClr val="FFFF00"/>
                </a:solidFill>
                <a:latin typeface="Arial" charset="0"/>
              </a:rPr>
              <a:t>added wind makes the body cool quickly!</a:t>
            </a:r>
          </a:p>
        </p:txBody>
      </p:sp>
      <p:pic>
        <p:nvPicPr>
          <p:cNvPr id="7172" name="Picture 5" descr="C:\Documents and Settings\raesc\My Documents\My Pictures\GlenCoeMisty.jpg"/>
          <p:cNvPicPr>
            <a:picLocks noChangeAspect="1" noChangeArrowheads="1"/>
          </p:cNvPicPr>
          <p:nvPr/>
        </p:nvPicPr>
        <p:blipFill>
          <a:blip r:embed="rId2" cstate="print"/>
          <a:srcRect/>
          <a:stretch>
            <a:fillRect/>
          </a:stretch>
        </p:blipFill>
        <p:spPr bwMode="auto">
          <a:xfrm>
            <a:off x="4860032" y="2060848"/>
            <a:ext cx="4029075" cy="2880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03266" y="609600"/>
            <a:ext cx="5737468" cy="701731"/>
          </a:xfrm>
        </p:spPr>
        <p:txBody>
          <a:bodyPr/>
          <a:lstStyle/>
          <a:p>
            <a:pPr algn="ctr"/>
            <a:r>
              <a:rPr lang="en-GB" dirty="0" smtClean="0">
                <a:solidFill>
                  <a:srgbClr val="FFFF00"/>
                </a:solidFill>
                <a:latin typeface="Arial" charset="0"/>
              </a:rPr>
              <a:t>Causes - Exhaustion</a:t>
            </a:r>
          </a:p>
        </p:txBody>
      </p:sp>
      <p:sp>
        <p:nvSpPr>
          <p:cNvPr id="8195" name="Rectangle 3"/>
          <p:cNvSpPr>
            <a:spLocks noGrp="1" noChangeArrowheads="1"/>
          </p:cNvSpPr>
          <p:nvPr>
            <p:ph type="body" sz="half" idx="1"/>
          </p:nvPr>
        </p:nvSpPr>
        <p:spPr>
          <a:xfrm>
            <a:off x="251520" y="1340768"/>
            <a:ext cx="4320480" cy="5336846"/>
          </a:xfrm>
        </p:spPr>
        <p:txBody>
          <a:bodyPr/>
          <a:lstStyle/>
          <a:p>
            <a:r>
              <a:rPr lang="en-GB" sz="2400" b="1" dirty="0" smtClean="0">
                <a:solidFill>
                  <a:srgbClr val="FFFF00"/>
                </a:solidFill>
                <a:latin typeface="Arial" charset="0"/>
              </a:rPr>
              <a:t>Exhaustion can be  brought </a:t>
            </a:r>
            <a:r>
              <a:rPr lang="en-GB" sz="2400" b="1" dirty="0" smtClean="0">
                <a:solidFill>
                  <a:srgbClr val="FFFF00"/>
                </a:solidFill>
                <a:latin typeface="Arial" charset="0"/>
              </a:rPr>
              <a:t>on by trying to take on too much in one </a:t>
            </a:r>
            <a:r>
              <a:rPr lang="en-GB" sz="2400" b="1" dirty="0" smtClean="0">
                <a:solidFill>
                  <a:srgbClr val="FFFF00"/>
                </a:solidFill>
                <a:latin typeface="Arial" charset="0"/>
              </a:rPr>
              <a:t>go</a:t>
            </a:r>
          </a:p>
          <a:p>
            <a:endParaRPr lang="en-GB" sz="2400" b="1" dirty="0" smtClean="0">
              <a:solidFill>
                <a:srgbClr val="FFFF00"/>
              </a:solidFill>
              <a:latin typeface="Arial" charset="0"/>
            </a:endParaRPr>
          </a:p>
          <a:p>
            <a:r>
              <a:rPr lang="en-GB" sz="2400" b="1" dirty="0" smtClean="0">
                <a:solidFill>
                  <a:srgbClr val="FFFF00"/>
                </a:solidFill>
                <a:latin typeface="Arial" charset="0"/>
              </a:rPr>
              <a:t> ... or </a:t>
            </a:r>
            <a:r>
              <a:rPr lang="en-GB" sz="2400" b="1" dirty="0" smtClean="0">
                <a:solidFill>
                  <a:srgbClr val="FFFF00"/>
                </a:solidFill>
                <a:latin typeface="Arial" charset="0"/>
              </a:rPr>
              <a:t>not having sufficient </a:t>
            </a:r>
            <a:r>
              <a:rPr lang="en-GB" sz="2400" b="1" dirty="0" smtClean="0">
                <a:solidFill>
                  <a:srgbClr val="FFFF00"/>
                </a:solidFill>
                <a:latin typeface="Arial" charset="0"/>
              </a:rPr>
              <a:t>reserves of energy</a:t>
            </a:r>
          </a:p>
          <a:p>
            <a:endParaRPr lang="en-GB" sz="2400" b="1" dirty="0" smtClean="0">
              <a:solidFill>
                <a:srgbClr val="FFFF00"/>
              </a:solidFill>
              <a:latin typeface="Arial" charset="0"/>
            </a:endParaRPr>
          </a:p>
          <a:p>
            <a:r>
              <a:rPr lang="en-GB" sz="2400" b="1" dirty="0" smtClean="0">
                <a:solidFill>
                  <a:srgbClr val="FFFF00"/>
                </a:solidFill>
                <a:latin typeface="Arial" charset="0"/>
              </a:rPr>
              <a:t>Plan carefully, take plenty of stops for rest, fluid, and energy replacement </a:t>
            </a:r>
            <a:endParaRPr lang="en-GB" sz="2400" b="1" dirty="0" smtClean="0">
              <a:solidFill>
                <a:srgbClr val="FFFF00"/>
              </a:solidFill>
              <a:latin typeface="Arial" charset="0"/>
            </a:endParaRPr>
          </a:p>
          <a:p>
            <a:endParaRPr lang="en-GB" sz="2400" b="1" dirty="0" smtClean="0">
              <a:solidFill>
                <a:srgbClr val="FFFF00"/>
              </a:solidFill>
              <a:latin typeface="Arial" charset="0"/>
            </a:endParaRPr>
          </a:p>
          <a:p>
            <a:r>
              <a:rPr lang="en-GB" sz="2400" b="1" dirty="0" smtClean="0">
                <a:solidFill>
                  <a:srgbClr val="FFFF00"/>
                </a:solidFill>
                <a:latin typeface="Arial" charset="0"/>
              </a:rPr>
              <a:t>Don’t overdo it!</a:t>
            </a:r>
          </a:p>
        </p:txBody>
      </p:sp>
      <p:pic>
        <p:nvPicPr>
          <p:cNvPr id="8196" name="Picture 6" descr="http://www.africaninspace.com/images/gallery/3966.jpg"/>
          <p:cNvPicPr>
            <a:picLocks noChangeAspect="1" noChangeArrowheads="1"/>
          </p:cNvPicPr>
          <p:nvPr/>
        </p:nvPicPr>
        <p:blipFill>
          <a:blip r:embed="rId2" cstate="print"/>
          <a:srcRect/>
          <a:stretch>
            <a:fillRect/>
          </a:stretch>
        </p:blipFill>
        <p:spPr bwMode="auto">
          <a:xfrm>
            <a:off x="4788024" y="1772815"/>
            <a:ext cx="4032448" cy="4290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88940" y="620688"/>
            <a:ext cx="7366119" cy="701731"/>
          </a:xfrm>
        </p:spPr>
        <p:txBody>
          <a:bodyPr/>
          <a:lstStyle/>
          <a:p>
            <a:pPr algn="ctr"/>
            <a:r>
              <a:rPr lang="en-GB" dirty="0" smtClean="0">
                <a:solidFill>
                  <a:srgbClr val="FFFF00"/>
                </a:solidFill>
                <a:latin typeface="Arial" charset="0"/>
              </a:rPr>
              <a:t>Symptoms of Hypothermia</a:t>
            </a:r>
          </a:p>
        </p:txBody>
      </p:sp>
      <p:sp>
        <p:nvSpPr>
          <p:cNvPr id="9219" name="Rectangle 3"/>
          <p:cNvSpPr>
            <a:spLocks noGrp="1" noChangeArrowheads="1"/>
          </p:cNvSpPr>
          <p:nvPr>
            <p:ph type="body" idx="1"/>
          </p:nvPr>
        </p:nvSpPr>
        <p:spPr>
          <a:xfrm>
            <a:off x="395288" y="1673225"/>
            <a:ext cx="8209160" cy="4228850"/>
          </a:xfrm>
        </p:spPr>
        <p:txBody>
          <a:bodyPr/>
          <a:lstStyle/>
          <a:p>
            <a:r>
              <a:rPr lang="en-GB" b="1" dirty="0" smtClean="0">
                <a:solidFill>
                  <a:srgbClr val="FFFF00"/>
                </a:solidFill>
                <a:latin typeface="Arial" charset="0"/>
              </a:rPr>
              <a:t>Unexpected unreasonable </a:t>
            </a:r>
            <a:r>
              <a:rPr lang="en-GB" b="1" dirty="0" smtClean="0">
                <a:solidFill>
                  <a:srgbClr val="FFFF00"/>
                </a:solidFill>
                <a:latin typeface="Arial" charset="0"/>
              </a:rPr>
              <a:t>behaviour</a:t>
            </a:r>
          </a:p>
          <a:p>
            <a:endParaRPr lang="en-GB" sz="1000" b="1" dirty="0" smtClean="0">
              <a:solidFill>
                <a:srgbClr val="FFFF00"/>
              </a:solidFill>
              <a:latin typeface="Arial" charset="0"/>
            </a:endParaRPr>
          </a:p>
          <a:p>
            <a:r>
              <a:rPr lang="en-GB" b="1" dirty="0" smtClean="0">
                <a:solidFill>
                  <a:srgbClr val="FFFF00"/>
                </a:solidFill>
                <a:latin typeface="Arial" charset="0"/>
              </a:rPr>
              <a:t>Complaints of coldness </a:t>
            </a:r>
            <a:r>
              <a:rPr lang="en-GB" b="1" dirty="0" smtClean="0">
                <a:solidFill>
                  <a:srgbClr val="FFFF00"/>
                </a:solidFill>
                <a:latin typeface="Arial" charset="0"/>
              </a:rPr>
              <a:t>or tiredness</a:t>
            </a:r>
          </a:p>
          <a:p>
            <a:endParaRPr lang="en-GB" sz="1000" b="1" dirty="0" smtClean="0">
              <a:solidFill>
                <a:srgbClr val="FFFF00"/>
              </a:solidFill>
              <a:latin typeface="Arial" charset="0"/>
            </a:endParaRPr>
          </a:p>
          <a:p>
            <a:r>
              <a:rPr lang="en-GB" b="1" dirty="0" smtClean="0">
                <a:solidFill>
                  <a:srgbClr val="FFFF00"/>
                </a:solidFill>
                <a:latin typeface="Arial" charset="0"/>
              </a:rPr>
              <a:t>Physical or </a:t>
            </a:r>
            <a:r>
              <a:rPr lang="en-GB" b="1" dirty="0" smtClean="0">
                <a:solidFill>
                  <a:srgbClr val="FFFF00"/>
                </a:solidFill>
                <a:latin typeface="Arial" charset="0"/>
              </a:rPr>
              <a:t>mental </a:t>
            </a:r>
            <a:r>
              <a:rPr lang="en-GB" b="1" dirty="0" smtClean="0">
                <a:solidFill>
                  <a:srgbClr val="FFFF00"/>
                </a:solidFill>
                <a:latin typeface="Arial" charset="0"/>
              </a:rPr>
              <a:t>lethargy</a:t>
            </a:r>
          </a:p>
          <a:p>
            <a:endParaRPr lang="en-GB" sz="1000" b="1" dirty="0" smtClean="0">
              <a:solidFill>
                <a:srgbClr val="FFFF00"/>
              </a:solidFill>
              <a:latin typeface="Arial" charset="0"/>
            </a:endParaRPr>
          </a:p>
          <a:p>
            <a:r>
              <a:rPr lang="en-GB" b="1" dirty="0" smtClean="0">
                <a:solidFill>
                  <a:srgbClr val="FFFF00"/>
                </a:solidFill>
                <a:latin typeface="Arial" charset="0"/>
              </a:rPr>
              <a:t>Failure to respond to questions </a:t>
            </a:r>
            <a:r>
              <a:rPr lang="en-GB" b="1" dirty="0" smtClean="0">
                <a:solidFill>
                  <a:srgbClr val="FFFF00"/>
                </a:solidFill>
                <a:latin typeface="Arial" charset="0"/>
              </a:rPr>
              <a:t>or directions</a:t>
            </a:r>
          </a:p>
          <a:p>
            <a:endParaRPr lang="en-GB" sz="1000" b="1" dirty="0" smtClean="0">
              <a:solidFill>
                <a:srgbClr val="FFFF00"/>
              </a:solidFill>
              <a:latin typeface="Arial" charset="0"/>
            </a:endParaRPr>
          </a:p>
          <a:p>
            <a:r>
              <a:rPr lang="en-GB" b="1" dirty="0" smtClean="0">
                <a:solidFill>
                  <a:srgbClr val="FFFF00"/>
                </a:solidFill>
                <a:latin typeface="Arial" charset="0"/>
              </a:rPr>
              <a:t>Slurring of </a:t>
            </a:r>
            <a:r>
              <a:rPr lang="en-GB" b="1" dirty="0" smtClean="0">
                <a:solidFill>
                  <a:srgbClr val="FFFF00"/>
                </a:solidFill>
                <a:latin typeface="Arial" charset="0"/>
              </a:rPr>
              <a:t>speech</a:t>
            </a:r>
          </a:p>
          <a:p>
            <a:endParaRPr lang="en-GB" sz="1000" b="1" dirty="0" smtClean="0">
              <a:solidFill>
                <a:srgbClr val="FFFF00"/>
              </a:solidFill>
              <a:latin typeface="Arial" charset="0"/>
            </a:endParaRPr>
          </a:p>
          <a:p>
            <a:r>
              <a:rPr lang="en-GB" b="1" dirty="0" smtClean="0">
                <a:solidFill>
                  <a:srgbClr val="FFFF00"/>
                </a:solidFill>
                <a:latin typeface="Arial" charset="0"/>
              </a:rPr>
              <a:t>Failure to appreciate something is </a:t>
            </a:r>
            <a:r>
              <a:rPr lang="en-GB" b="1" dirty="0" smtClean="0">
                <a:solidFill>
                  <a:srgbClr val="FFFF00"/>
                </a:solidFill>
                <a:latin typeface="Arial" charset="0"/>
              </a:rPr>
              <a:t>wrong</a:t>
            </a:r>
          </a:p>
          <a:p>
            <a:endParaRPr lang="en-GB" sz="1000" b="1" dirty="0" smtClean="0">
              <a:solidFill>
                <a:srgbClr val="FFFF00"/>
              </a:solidFill>
              <a:latin typeface="Arial" charset="0"/>
            </a:endParaRPr>
          </a:p>
          <a:p>
            <a:r>
              <a:rPr lang="en-GB" b="1" dirty="0" smtClean="0">
                <a:solidFill>
                  <a:srgbClr val="FFFF00"/>
                </a:solidFill>
                <a:latin typeface="Arial" charset="0"/>
              </a:rPr>
              <a:t>Failure </a:t>
            </a:r>
            <a:r>
              <a:rPr lang="en-GB" b="1" dirty="0" smtClean="0">
                <a:solidFill>
                  <a:srgbClr val="FFFF00"/>
                </a:solidFill>
                <a:latin typeface="Arial" charset="0"/>
              </a:rPr>
              <a:t>or </a:t>
            </a:r>
            <a:r>
              <a:rPr lang="en-GB" b="1" dirty="0" smtClean="0">
                <a:solidFill>
                  <a:srgbClr val="FFFF00"/>
                </a:solidFill>
                <a:latin typeface="Arial" charset="0"/>
              </a:rPr>
              <a:t>abnormality in vision in serious cases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67487" y="548680"/>
            <a:ext cx="7209025" cy="701731"/>
          </a:xfrm>
        </p:spPr>
        <p:txBody>
          <a:bodyPr/>
          <a:lstStyle/>
          <a:p>
            <a:pPr algn="ctr"/>
            <a:r>
              <a:rPr lang="en-GB" dirty="0" smtClean="0">
                <a:solidFill>
                  <a:srgbClr val="FFFF00"/>
                </a:solidFill>
                <a:latin typeface="Arial" charset="0"/>
              </a:rPr>
              <a:t>Treatment of Hypothermia</a:t>
            </a:r>
          </a:p>
        </p:txBody>
      </p:sp>
      <p:sp>
        <p:nvSpPr>
          <p:cNvPr id="10243" name="Rectangle 3"/>
          <p:cNvSpPr>
            <a:spLocks noGrp="1" noChangeArrowheads="1"/>
          </p:cNvSpPr>
          <p:nvPr>
            <p:ph type="body" idx="1"/>
          </p:nvPr>
        </p:nvSpPr>
        <p:spPr>
          <a:xfrm>
            <a:off x="0" y="1268761"/>
            <a:ext cx="8820472" cy="5256584"/>
          </a:xfrm>
        </p:spPr>
        <p:txBody>
          <a:bodyPr/>
          <a:lstStyle/>
          <a:p>
            <a:pPr>
              <a:lnSpc>
                <a:spcPct val="90000"/>
              </a:lnSpc>
            </a:pPr>
            <a:r>
              <a:rPr lang="en-GB" b="1" dirty="0" smtClean="0">
                <a:solidFill>
                  <a:srgbClr val="FFFF00"/>
                </a:solidFill>
                <a:latin typeface="Arial" charset="0"/>
              </a:rPr>
              <a:t>Get casualty into shelter – tent, hut, </a:t>
            </a:r>
            <a:r>
              <a:rPr lang="en-GB" b="1" dirty="0" err="1" smtClean="0">
                <a:solidFill>
                  <a:srgbClr val="FFFF00"/>
                </a:solidFill>
                <a:latin typeface="Arial" charset="0"/>
              </a:rPr>
              <a:t>bivvi</a:t>
            </a:r>
            <a:r>
              <a:rPr lang="en-GB" b="1" dirty="0" smtClean="0">
                <a:solidFill>
                  <a:srgbClr val="FFFF00"/>
                </a:solidFill>
                <a:latin typeface="Arial" charset="0"/>
              </a:rPr>
              <a:t>, </a:t>
            </a:r>
            <a:r>
              <a:rPr lang="en-GB" b="1" dirty="0" smtClean="0">
                <a:solidFill>
                  <a:srgbClr val="FFFF00"/>
                </a:solidFill>
                <a:latin typeface="Arial" charset="0"/>
              </a:rPr>
              <a:t>etc</a:t>
            </a:r>
          </a:p>
          <a:p>
            <a:pPr>
              <a:lnSpc>
                <a:spcPct val="90000"/>
              </a:lnSpc>
            </a:pPr>
            <a:endParaRPr lang="en-GB" sz="1000" b="1" dirty="0" smtClean="0">
              <a:solidFill>
                <a:srgbClr val="FFFF00"/>
              </a:solidFill>
              <a:latin typeface="Arial" charset="0"/>
            </a:endParaRPr>
          </a:p>
          <a:p>
            <a:pPr>
              <a:lnSpc>
                <a:spcPct val="90000"/>
              </a:lnSpc>
            </a:pPr>
            <a:r>
              <a:rPr lang="en-GB" b="1" dirty="0" smtClean="0">
                <a:solidFill>
                  <a:srgbClr val="FFFF00"/>
                </a:solidFill>
                <a:latin typeface="Arial" charset="0"/>
              </a:rPr>
              <a:t>Remove wet clothing and </a:t>
            </a:r>
            <a:endParaRPr lang="en-GB" b="1" dirty="0" smtClean="0">
              <a:solidFill>
                <a:srgbClr val="FFFF00"/>
              </a:solidFill>
              <a:latin typeface="Arial" charset="0"/>
            </a:endParaRPr>
          </a:p>
          <a:p>
            <a:pPr>
              <a:lnSpc>
                <a:spcPct val="90000"/>
              </a:lnSpc>
              <a:buNone/>
            </a:pPr>
            <a:r>
              <a:rPr lang="en-GB" b="1" dirty="0" smtClean="0">
                <a:solidFill>
                  <a:srgbClr val="FFFF00"/>
                </a:solidFill>
                <a:latin typeface="Arial" charset="0"/>
              </a:rPr>
              <a:t>	</a:t>
            </a:r>
            <a:r>
              <a:rPr lang="en-GB" b="1" dirty="0" smtClean="0">
                <a:solidFill>
                  <a:srgbClr val="FFFF00"/>
                </a:solidFill>
                <a:latin typeface="Arial" charset="0"/>
              </a:rPr>
              <a:t>replace </a:t>
            </a:r>
            <a:r>
              <a:rPr lang="en-GB" b="1" dirty="0" smtClean="0">
                <a:solidFill>
                  <a:srgbClr val="FFFF00"/>
                </a:solidFill>
                <a:latin typeface="Arial" charset="0"/>
              </a:rPr>
              <a:t>with </a:t>
            </a:r>
            <a:r>
              <a:rPr lang="en-GB" b="1" dirty="0" smtClean="0">
                <a:solidFill>
                  <a:srgbClr val="FFFF00"/>
                </a:solidFill>
                <a:latin typeface="Arial" charset="0"/>
              </a:rPr>
              <a:t>dry</a:t>
            </a:r>
          </a:p>
          <a:p>
            <a:pPr>
              <a:lnSpc>
                <a:spcPct val="90000"/>
              </a:lnSpc>
            </a:pPr>
            <a:endParaRPr lang="en-GB" sz="1000" b="1" dirty="0" smtClean="0">
              <a:solidFill>
                <a:srgbClr val="FFFF00"/>
              </a:solidFill>
              <a:latin typeface="Arial" charset="0"/>
            </a:endParaRPr>
          </a:p>
          <a:p>
            <a:pPr>
              <a:lnSpc>
                <a:spcPct val="90000"/>
              </a:lnSpc>
            </a:pPr>
            <a:r>
              <a:rPr lang="en-GB" b="1" dirty="0" smtClean="0">
                <a:solidFill>
                  <a:srgbClr val="FFFF00"/>
                </a:solidFill>
                <a:latin typeface="Arial" charset="0"/>
              </a:rPr>
              <a:t>Put casualty into sleeping bag(s) </a:t>
            </a:r>
            <a:endParaRPr lang="en-GB" b="1" dirty="0" smtClean="0">
              <a:solidFill>
                <a:srgbClr val="FFFF00"/>
              </a:solidFill>
              <a:latin typeface="Arial" charset="0"/>
            </a:endParaRPr>
          </a:p>
          <a:p>
            <a:pPr>
              <a:lnSpc>
                <a:spcPct val="90000"/>
              </a:lnSpc>
              <a:buNone/>
            </a:pPr>
            <a:r>
              <a:rPr lang="en-GB" b="1" dirty="0" smtClean="0">
                <a:solidFill>
                  <a:srgbClr val="FFFF00"/>
                </a:solidFill>
                <a:latin typeface="Arial" charset="0"/>
              </a:rPr>
              <a:t>	</a:t>
            </a:r>
            <a:r>
              <a:rPr lang="en-GB" b="1" dirty="0" smtClean="0">
                <a:solidFill>
                  <a:srgbClr val="FFFF00"/>
                </a:solidFill>
                <a:latin typeface="Arial" charset="0"/>
              </a:rPr>
              <a:t>isolated </a:t>
            </a:r>
            <a:r>
              <a:rPr lang="en-GB" b="1" dirty="0" smtClean="0">
                <a:solidFill>
                  <a:srgbClr val="FFFF00"/>
                </a:solidFill>
                <a:latin typeface="Arial" charset="0"/>
              </a:rPr>
              <a:t>from </a:t>
            </a:r>
            <a:r>
              <a:rPr lang="en-GB" b="1" dirty="0" smtClean="0">
                <a:solidFill>
                  <a:srgbClr val="FFFF00"/>
                </a:solidFill>
                <a:latin typeface="Arial" charset="0"/>
              </a:rPr>
              <a:t>ground</a:t>
            </a:r>
          </a:p>
          <a:p>
            <a:pPr>
              <a:lnSpc>
                <a:spcPct val="90000"/>
              </a:lnSpc>
            </a:pPr>
            <a:endParaRPr lang="en-GB" sz="1000" b="1" dirty="0" smtClean="0">
              <a:solidFill>
                <a:srgbClr val="FFFF00"/>
              </a:solidFill>
              <a:latin typeface="Arial" charset="0"/>
            </a:endParaRPr>
          </a:p>
          <a:p>
            <a:pPr>
              <a:lnSpc>
                <a:spcPct val="90000"/>
              </a:lnSpc>
            </a:pPr>
            <a:r>
              <a:rPr lang="en-GB" b="1" dirty="0" smtClean="0">
                <a:solidFill>
                  <a:srgbClr val="FFFF00"/>
                </a:solidFill>
                <a:latin typeface="Arial" charset="0"/>
              </a:rPr>
              <a:t>Put another person into sleeping </a:t>
            </a:r>
            <a:endParaRPr lang="en-GB" b="1" dirty="0" smtClean="0">
              <a:solidFill>
                <a:srgbClr val="FFFF00"/>
              </a:solidFill>
              <a:latin typeface="Arial" charset="0"/>
            </a:endParaRPr>
          </a:p>
          <a:p>
            <a:pPr>
              <a:lnSpc>
                <a:spcPct val="90000"/>
              </a:lnSpc>
              <a:buNone/>
            </a:pPr>
            <a:r>
              <a:rPr lang="en-GB" b="1" dirty="0" smtClean="0">
                <a:solidFill>
                  <a:srgbClr val="FFFF00"/>
                </a:solidFill>
                <a:latin typeface="Arial" charset="0"/>
              </a:rPr>
              <a:t>	</a:t>
            </a:r>
            <a:r>
              <a:rPr lang="en-GB" b="1" dirty="0" smtClean="0">
                <a:solidFill>
                  <a:srgbClr val="FFFF00"/>
                </a:solidFill>
                <a:latin typeface="Arial" charset="0"/>
              </a:rPr>
              <a:t>bag </a:t>
            </a:r>
            <a:r>
              <a:rPr lang="en-GB" b="1" dirty="0" smtClean="0">
                <a:solidFill>
                  <a:srgbClr val="FFFF00"/>
                </a:solidFill>
                <a:latin typeface="Arial" charset="0"/>
              </a:rPr>
              <a:t>to provide </a:t>
            </a:r>
            <a:r>
              <a:rPr lang="en-GB" b="1" dirty="0" smtClean="0">
                <a:solidFill>
                  <a:srgbClr val="FFFF00"/>
                </a:solidFill>
                <a:latin typeface="Arial" charset="0"/>
              </a:rPr>
              <a:t>warmth</a:t>
            </a:r>
          </a:p>
          <a:p>
            <a:pPr>
              <a:lnSpc>
                <a:spcPct val="90000"/>
              </a:lnSpc>
            </a:pPr>
            <a:endParaRPr lang="en-GB" sz="1000" b="1" dirty="0" smtClean="0">
              <a:solidFill>
                <a:srgbClr val="FFFF00"/>
              </a:solidFill>
              <a:latin typeface="Arial" charset="0"/>
            </a:endParaRPr>
          </a:p>
          <a:p>
            <a:pPr>
              <a:lnSpc>
                <a:spcPct val="90000"/>
              </a:lnSpc>
            </a:pPr>
            <a:r>
              <a:rPr lang="en-GB" b="1" dirty="0" smtClean="0">
                <a:solidFill>
                  <a:srgbClr val="FFFF00"/>
                </a:solidFill>
                <a:latin typeface="Arial" charset="0"/>
              </a:rPr>
              <a:t>Provide warm </a:t>
            </a:r>
            <a:r>
              <a:rPr lang="en-GB" b="1" dirty="0" smtClean="0">
                <a:solidFill>
                  <a:srgbClr val="FFFF00"/>
                </a:solidFill>
                <a:latin typeface="Arial" charset="0"/>
              </a:rPr>
              <a:t>drink</a:t>
            </a:r>
          </a:p>
          <a:p>
            <a:pPr>
              <a:lnSpc>
                <a:spcPct val="90000"/>
              </a:lnSpc>
            </a:pPr>
            <a:endParaRPr lang="en-GB" sz="1000" b="1" dirty="0" smtClean="0">
              <a:solidFill>
                <a:srgbClr val="FFFF00"/>
              </a:solidFill>
              <a:latin typeface="Arial" charset="0"/>
            </a:endParaRPr>
          </a:p>
          <a:p>
            <a:pPr>
              <a:lnSpc>
                <a:spcPct val="90000"/>
              </a:lnSpc>
            </a:pPr>
            <a:r>
              <a:rPr lang="en-GB" b="1" dirty="0" smtClean="0">
                <a:solidFill>
                  <a:srgbClr val="FFFF00"/>
                </a:solidFill>
                <a:latin typeface="Arial" charset="0"/>
              </a:rPr>
              <a:t>Resuscitate if </a:t>
            </a:r>
            <a:r>
              <a:rPr lang="en-GB" b="1" dirty="0" smtClean="0">
                <a:solidFill>
                  <a:srgbClr val="FFFF00"/>
                </a:solidFill>
                <a:latin typeface="Arial" charset="0"/>
              </a:rPr>
              <a:t>required</a:t>
            </a:r>
          </a:p>
          <a:p>
            <a:pPr>
              <a:lnSpc>
                <a:spcPct val="90000"/>
              </a:lnSpc>
            </a:pPr>
            <a:endParaRPr lang="en-GB" sz="1000" b="1" dirty="0" smtClean="0">
              <a:solidFill>
                <a:srgbClr val="FFFF00"/>
              </a:solidFill>
              <a:latin typeface="Arial" charset="0"/>
            </a:endParaRPr>
          </a:p>
          <a:p>
            <a:pPr>
              <a:lnSpc>
                <a:spcPct val="90000"/>
              </a:lnSpc>
            </a:pPr>
            <a:r>
              <a:rPr lang="en-GB" b="1" dirty="0" smtClean="0">
                <a:solidFill>
                  <a:srgbClr val="FFFF00"/>
                </a:solidFill>
                <a:latin typeface="Arial" charset="0"/>
              </a:rPr>
              <a:t>Keep warm and still until evacuated – may relapse</a:t>
            </a:r>
          </a:p>
          <a:p>
            <a:pPr>
              <a:lnSpc>
                <a:spcPct val="90000"/>
              </a:lnSpc>
            </a:pPr>
            <a:endParaRPr lang="en-GB" sz="2200" dirty="0" smtClean="0">
              <a:solidFill>
                <a:srgbClr val="FFFF00"/>
              </a:solidFill>
            </a:endParaRPr>
          </a:p>
          <a:p>
            <a:pPr>
              <a:lnSpc>
                <a:spcPct val="90000"/>
              </a:lnSpc>
            </a:pPr>
            <a:endParaRPr lang="en-GB" dirty="0" smtClean="0">
              <a:solidFill>
                <a:srgbClr val="FFFF00"/>
              </a:solidFill>
            </a:endParaRPr>
          </a:p>
        </p:txBody>
      </p:sp>
      <p:pic>
        <p:nvPicPr>
          <p:cNvPr id="10244" name="Picture 5" descr="http://www.bhlc.org.uk/courses/Dscf0032.jpg"/>
          <p:cNvPicPr>
            <a:picLocks noChangeAspect="1" noChangeArrowheads="1"/>
          </p:cNvPicPr>
          <p:nvPr/>
        </p:nvPicPr>
        <p:blipFill>
          <a:blip r:embed="rId2" cstate="print"/>
          <a:srcRect/>
          <a:stretch>
            <a:fillRect/>
          </a:stretch>
        </p:blipFill>
        <p:spPr bwMode="auto">
          <a:xfrm>
            <a:off x="5364088" y="2060848"/>
            <a:ext cx="3509963"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69227" y="476672"/>
            <a:ext cx="6205545" cy="701731"/>
          </a:xfrm>
        </p:spPr>
        <p:txBody>
          <a:bodyPr/>
          <a:lstStyle/>
          <a:p>
            <a:pPr algn="ctr"/>
            <a:r>
              <a:rPr lang="en-GB" dirty="0" smtClean="0">
                <a:solidFill>
                  <a:srgbClr val="FFFF00"/>
                </a:solidFill>
                <a:latin typeface="Arial" charset="0"/>
              </a:rPr>
              <a:t>Avoiding Hypothermia</a:t>
            </a:r>
          </a:p>
        </p:txBody>
      </p:sp>
      <p:sp>
        <p:nvSpPr>
          <p:cNvPr id="11267" name="Rectangle 3"/>
          <p:cNvSpPr>
            <a:spLocks noGrp="1" noChangeArrowheads="1"/>
          </p:cNvSpPr>
          <p:nvPr>
            <p:ph type="body" idx="1"/>
          </p:nvPr>
        </p:nvSpPr>
        <p:spPr>
          <a:xfrm>
            <a:off x="395288" y="1556792"/>
            <a:ext cx="8065144" cy="4603815"/>
          </a:xfrm>
        </p:spPr>
        <p:txBody>
          <a:bodyPr/>
          <a:lstStyle/>
          <a:p>
            <a:pPr>
              <a:lnSpc>
                <a:spcPct val="90000"/>
              </a:lnSpc>
            </a:pPr>
            <a:r>
              <a:rPr lang="en-GB" b="1" dirty="0" smtClean="0">
                <a:solidFill>
                  <a:srgbClr val="FFFF00"/>
                </a:solidFill>
                <a:latin typeface="Arial" charset="0"/>
              </a:rPr>
              <a:t>Use proper walking equipment and </a:t>
            </a:r>
            <a:r>
              <a:rPr lang="en-GB" b="1" dirty="0" smtClean="0">
                <a:solidFill>
                  <a:srgbClr val="FFFF00"/>
                </a:solidFill>
                <a:latin typeface="Arial" charset="0"/>
              </a:rPr>
              <a:t>waterproofs</a:t>
            </a:r>
          </a:p>
          <a:p>
            <a:pPr>
              <a:lnSpc>
                <a:spcPct val="90000"/>
              </a:lnSpc>
            </a:pPr>
            <a:endParaRPr lang="en-GB" b="1" dirty="0" smtClean="0">
              <a:solidFill>
                <a:srgbClr val="FFFF00"/>
              </a:solidFill>
              <a:latin typeface="Arial" charset="0"/>
            </a:endParaRPr>
          </a:p>
          <a:p>
            <a:pPr>
              <a:lnSpc>
                <a:spcPct val="90000"/>
              </a:lnSpc>
            </a:pPr>
            <a:r>
              <a:rPr lang="en-GB" b="1" dirty="0" smtClean="0">
                <a:solidFill>
                  <a:srgbClr val="FFFF00"/>
                </a:solidFill>
                <a:latin typeface="Arial" charset="0"/>
              </a:rPr>
              <a:t>Monitor </a:t>
            </a:r>
            <a:r>
              <a:rPr lang="en-GB" b="1" dirty="0" smtClean="0">
                <a:solidFill>
                  <a:srgbClr val="FFFF00"/>
                </a:solidFill>
                <a:latin typeface="Arial" charset="0"/>
              </a:rPr>
              <a:t>the weather</a:t>
            </a:r>
          </a:p>
          <a:p>
            <a:pPr>
              <a:lnSpc>
                <a:spcPct val="90000"/>
              </a:lnSpc>
            </a:pPr>
            <a:endParaRPr lang="en-GB" b="1" dirty="0" smtClean="0">
              <a:solidFill>
                <a:srgbClr val="FFFF00"/>
              </a:solidFill>
              <a:latin typeface="Arial" charset="0"/>
            </a:endParaRPr>
          </a:p>
          <a:p>
            <a:pPr>
              <a:lnSpc>
                <a:spcPct val="90000"/>
              </a:lnSpc>
            </a:pPr>
            <a:r>
              <a:rPr lang="en-GB" b="1" dirty="0" smtClean="0">
                <a:solidFill>
                  <a:srgbClr val="FFFF00"/>
                </a:solidFill>
                <a:latin typeface="Arial" charset="0"/>
              </a:rPr>
              <a:t>Carry emergency food and </a:t>
            </a:r>
            <a:r>
              <a:rPr lang="en-GB" b="1" dirty="0" smtClean="0">
                <a:solidFill>
                  <a:srgbClr val="FFFF00"/>
                </a:solidFill>
                <a:latin typeface="Arial" charset="0"/>
              </a:rPr>
              <a:t>a tent</a:t>
            </a:r>
          </a:p>
          <a:p>
            <a:pPr>
              <a:lnSpc>
                <a:spcPct val="90000"/>
              </a:lnSpc>
            </a:pPr>
            <a:endParaRPr lang="en-GB" b="1" dirty="0" smtClean="0">
              <a:solidFill>
                <a:srgbClr val="FFFF00"/>
              </a:solidFill>
              <a:latin typeface="Arial" charset="0"/>
            </a:endParaRPr>
          </a:p>
          <a:p>
            <a:pPr>
              <a:lnSpc>
                <a:spcPct val="90000"/>
              </a:lnSpc>
            </a:pPr>
            <a:r>
              <a:rPr lang="en-GB" b="1" dirty="0" smtClean="0">
                <a:solidFill>
                  <a:srgbClr val="FFFF00"/>
                </a:solidFill>
                <a:latin typeface="Arial" charset="0"/>
              </a:rPr>
              <a:t>Take </a:t>
            </a:r>
            <a:r>
              <a:rPr lang="en-GB" b="1" dirty="0" smtClean="0">
                <a:solidFill>
                  <a:srgbClr val="FFFF00"/>
                </a:solidFill>
                <a:latin typeface="Arial" charset="0"/>
              </a:rPr>
              <a:t>a good meal at </a:t>
            </a:r>
            <a:r>
              <a:rPr lang="en-GB" b="1" dirty="0" smtClean="0">
                <a:solidFill>
                  <a:srgbClr val="FFFF00"/>
                </a:solidFill>
                <a:latin typeface="Arial" charset="0"/>
              </a:rPr>
              <a:t>the start </a:t>
            </a:r>
            <a:r>
              <a:rPr lang="en-GB" b="1" dirty="0" smtClean="0">
                <a:solidFill>
                  <a:srgbClr val="FFFF00"/>
                </a:solidFill>
                <a:latin typeface="Arial" charset="0"/>
              </a:rPr>
              <a:t>of </a:t>
            </a:r>
            <a:r>
              <a:rPr lang="en-GB" b="1" dirty="0" smtClean="0">
                <a:solidFill>
                  <a:srgbClr val="FFFF00"/>
                </a:solidFill>
                <a:latin typeface="Arial" charset="0"/>
              </a:rPr>
              <a:t>an expedition</a:t>
            </a:r>
          </a:p>
          <a:p>
            <a:pPr>
              <a:lnSpc>
                <a:spcPct val="90000"/>
              </a:lnSpc>
            </a:pPr>
            <a:endParaRPr lang="en-GB" b="1" dirty="0" smtClean="0">
              <a:solidFill>
                <a:srgbClr val="FFFF00"/>
              </a:solidFill>
              <a:latin typeface="Arial" charset="0"/>
            </a:endParaRPr>
          </a:p>
          <a:p>
            <a:pPr>
              <a:lnSpc>
                <a:spcPct val="90000"/>
              </a:lnSpc>
            </a:pPr>
            <a:r>
              <a:rPr lang="en-GB" b="1" dirty="0" smtClean="0">
                <a:solidFill>
                  <a:srgbClr val="FFFF00"/>
                </a:solidFill>
                <a:latin typeface="Arial" charset="0"/>
              </a:rPr>
              <a:t>Know how to deal with problems when they </a:t>
            </a:r>
            <a:r>
              <a:rPr lang="en-GB" b="1" dirty="0" smtClean="0">
                <a:solidFill>
                  <a:srgbClr val="FFFF00"/>
                </a:solidFill>
                <a:latin typeface="Arial" charset="0"/>
              </a:rPr>
              <a:t>arise</a:t>
            </a:r>
          </a:p>
          <a:p>
            <a:pPr>
              <a:lnSpc>
                <a:spcPct val="90000"/>
              </a:lnSpc>
            </a:pPr>
            <a:endParaRPr lang="en-GB" b="1" dirty="0" smtClean="0">
              <a:solidFill>
                <a:srgbClr val="FFFF00"/>
              </a:solidFill>
              <a:latin typeface="Arial" charset="0"/>
            </a:endParaRPr>
          </a:p>
          <a:p>
            <a:pPr>
              <a:lnSpc>
                <a:spcPct val="90000"/>
              </a:lnSpc>
            </a:pPr>
            <a:r>
              <a:rPr lang="en-GB" b="1" dirty="0" smtClean="0">
                <a:solidFill>
                  <a:srgbClr val="FFFF00"/>
                </a:solidFill>
                <a:latin typeface="Arial" charset="0"/>
              </a:rPr>
              <a:t>Plan properly!  </a:t>
            </a:r>
            <a:endParaRPr lang="en-GB" b="1" dirty="0" smtClean="0">
              <a:solidFill>
                <a:srgbClr val="FFFF00"/>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1080</TotalTime>
  <Words>635</Words>
  <Application>Microsoft Office PowerPoint</Application>
  <PresentationFormat>On-screen Show (4:3)</PresentationFormat>
  <Paragraphs>166</Paragraphs>
  <Slides>19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2_Custom Design</vt:lpstr>
      <vt:lpstr>Initial Expedition Training  Learning Outcome 4  First Aid and Emergencies </vt:lpstr>
      <vt:lpstr>What is Exposure?</vt:lpstr>
      <vt:lpstr>Hypothermia</vt:lpstr>
      <vt:lpstr>Causes of Hypothermia</vt:lpstr>
      <vt:lpstr>Causes – Bad Weather</vt:lpstr>
      <vt:lpstr>Causes - Exhaustion</vt:lpstr>
      <vt:lpstr>Symptoms of Hypothermia</vt:lpstr>
      <vt:lpstr>Treatment of Hypothermia</vt:lpstr>
      <vt:lpstr>Avoiding Hypothermia</vt:lpstr>
      <vt:lpstr>Slide 10</vt:lpstr>
      <vt:lpstr>The Effects of Heat</vt:lpstr>
      <vt:lpstr>Dehydration</vt:lpstr>
      <vt:lpstr>Sunburn</vt:lpstr>
      <vt:lpstr>Heat Exhaustion</vt:lpstr>
      <vt:lpstr>Heat Stroke</vt:lpstr>
      <vt:lpstr>Slide 16</vt:lpstr>
      <vt:lpstr>Slide 17</vt:lpstr>
      <vt:lpstr>Blisters</vt:lpstr>
      <vt:lpstr>Slide 19</vt:lpstr>
    </vt:vector>
  </TitlesOfParts>
  <Company>Ministry of Defence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MonkD504</dc:creator>
  <cp:lastModifiedBy>Paul Atkinson</cp:lastModifiedBy>
  <cp:revision>63</cp:revision>
  <dcterms:created xsi:type="dcterms:W3CDTF">2011-07-15T10:12:05Z</dcterms:created>
  <dcterms:modified xsi:type="dcterms:W3CDTF">2014-10-23T14:01:35Z</dcterms:modified>
</cp:coreProperties>
</file>